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7" r:id="rId3"/>
    <p:sldId id="256" r:id="rId4"/>
    <p:sldId id="266" r:id="rId5"/>
    <p:sldId id="259" r:id="rId6"/>
    <p:sldId id="268" r:id="rId7"/>
    <p:sldId id="260" r:id="rId8"/>
    <p:sldId id="269" r:id="rId9"/>
    <p:sldId id="270" r:id="rId10"/>
    <p:sldId id="267" r:id="rId11"/>
    <p:sldId id="263" r:id="rId12"/>
    <p:sldId id="258" r:id="rId13"/>
    <p:sldId id="261" r:id="rId14"/>
    <p:sldId id="264" r:id="rId15"/>
    <p:sldId id="265" r:id="rId16"/>
  </p:sldIdLst>
  <p:sldSz cx="9144000" cy="6858000" type="screen4x3"/>
  <p:notesSz cx="6858000" cy="9144000"/>
  <p:custDataLst>
    <p:tags r:id="rId17"/>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4" autoAdjust="0"/>
    <p:restoredTop sz="94660"/>
  </p:normalViewPr>
  <p:slideViewPr>
    <p:cSldViewPr>
      <p:cViewPr varScale="1">
        <p:scale>
          <a:sx n="70" d="100"/>
          <a:sy n="70" d="100"/>
        </p:scale>
        <p:origin x="141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C0A74C8E-6A06-48A4-A14A-C8430895263F}" type="datetimeFigureOut">
              <a:rPr lang="nl-NL" smtClean="0"/>
              <a:t>3-12-2015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5EAB7D2-625F-4750-B255-1640E8EDB807}" type="slidenum">
              <a:rPr lang="nl-NL" smtClean="0"/>
              <a:t>‹nr.›</a:t>
            </a:fld>
            <a:endParaRPr lang="nl-NL"/>
          </a:p>
        </p:txBody>
      </p:sp>
    </p:spTree>
    <p:extLst>
      <p:ext uri="{BB962C8B-B14F-4D97-AF65-F5344CB8AC3E}">
        <p14:creationId xmlns:p14="http://schemas.microsoft.com/office/powerpoint/2010/main" val="2543635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0A74C8E-6A06-48A4-A14A-C8430895263F}" type="datetimeFigureOut">
              <a:rPr lang="nl-NL" smtClean="0"/>
              <a:t>3-12-2015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5EAB7D2-625F-4750-B255-1640E8EDB807}" type="slidenum">
              <a:rPr lang="nl-NL" smtClean="0"/>
              <a:t>‹nr.›</a:t>
            </a:fld>
            <a:endParaRPr lang="nl-NL"/>
          </a:p>
        </p:txBody>
      </p:sp>
    </p:spTree>
    <p:extLst>
      <p:ext uri="{BB962C8B-B14F-4D97-AF65-F5344CB8AC3E}">
        <p14:creationId xmlns:p14="http://schemas.microsoft.com/office/powerpoint/2010/main" val="16136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0A74C8E-6A06-48A4-A14A-C8430895263F}" type="datetimeFigureOut">
              <a:rPr lang="nl-NL" smtClean="0"/>
              <a:t>3-12-2015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5EAB7D2-625F-4750-B255-1640E8EDB807}" type="slidenum">
              <a:rPr lang="nl-NL" smtClean="0"/>
              <a:t>‹nr.›</a:t>
            </a:fld>
            <a:endParaRPr lang="nl-NL"/>
          </a:p>
        </p:txBody>
      </p:sp>
    </p:spTree>
    <p:extLst>
      <p:ext uri="{BB962C8B-B14F-4D97-AF65-F5344CB8AC3E}">
        <p14:creationId xmlns:p14="http://schemas.microsoft.com/office/powerpoint/2010/main" val="2293613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0A74C8E-6A06-48A4-A14A-C8430895263F}" type="datetimeFigureOut">
              <a:rPr lang="nl-NL" smtClean="0"/>
              <a:t>3-12-2015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5EAB7D2-625F-4750-B255-1640E8EDB807}" type="slidenum">
              <a:rPr lang="nl-NL" smtClean="0"/>
              <a:t>‹nr.›</a:t>
            </a:fld>
            <a:endParaRPr lang="nl-NL"/>
          </a:p>
        </p:txBody>
      </p:sp>
    </p:spTree>
    <p:extLst>
      <p:ext uri="{BB962C8B-B14F-4D97-AF65-F5344CB8AC3E}">
        <p14:creationId xmlns:p14="http://schemas.microsoft.com/office/powerpoint/2010/main" val="4236240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C0A74C8E-6A06-48A4-A14A-C8430895263F}" type="datetimeFigureOut">
              <a:rPr lang="nl-NL" smtClean="0"/>
              <a:t>3-12-2015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5EAB7D2-625F-4750-B255-1640E8EDB807}" type="slidenum">
              <a:rPr lang="nl-NL" smtClean="0"/>
              <a:t>‹nr.›</a:t>
            </a:fld>
            <a:endParaRPr lang="nl-NL"/>
          </a:p>
        </p:txBody>
      </p:sp>
    </p:spTree>
    <p:extLst>
      <p:ext uri="{BB962C8B-B14F-4D97-AF65-F5344CB8AC3E}">
        <p14:creationId xmlns:p14="http://schemas.microsoft.com/office/powerpoint/2010/main" val="3523174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C0A74C8E-6A06-48A4-A14A-C8430895263F}" type="datetimeFigureOut">
              <a:rPr lang="nl-NL" smtClean="0"/>
              <a:t>3-12-2015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5EAB7D2-625F-4750-B255-1640E8EDB807}" type="slidenum">
              <a:rPr lang="nl-NL" smtClean="0"/>
              <a:t>‹nr.›</a:t>
            </a:fld>
            <a:endParaRPr lang="nl-NL"/>
          </a:p>
        </p:txBody>
      </p:sp>
    </p:spTree>
    <p:extLst>
      <p:ext uri="{BB962C8B-B14F-4D97-AF65-F5344CB8AC3E}">
        <p14:creationId xmlns:p14="http://schemas.microsoft.com/office/powerpoint/2010/main" val="2977818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C0A74C8E-6A06-48A4-A14A-C8430895263F}" type="datetimeFigureOut">
              <a:rPr lang="nl-NL" smtClean="0"/>
              <a:t>3-12-2015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5EAB7D2-625F-4750-B255-1640E8EDB807}" type="slidenum">
              <a:rPr lang="nl-NL" smtClean="0"/>
              <a:t>‹nr.›</a:t>
            </a:fld>
            <a:endParaRPr lang="nl-NL"/>
          </a:p>
        </p:txBody>
      </p:sp>
    </p:spTree>
    <p:extLst>
      <p:ext uri="{BB962C8B-B14F-4D97-AF65-F5344CB8AC3E}">
        <p14:creationId xmlns:p14="http://schemas.microsoft.com/office/powerpoint/2010/main" val="3530510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C0A74C8E-6A06-48A4-A14A-C8430895263F}" type="datetimeFigureOut">
              <a:rPr lang="nl-NL" smtClean="0"/>
              <a:t>3-12-2015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5EAB7D2-625F-4750-B255-1640E8EDB807}" type="slidenum">
              <a:rPr lang="nl-NL" smtClean="0"/>
              <a:t>‹nr.›</a:t>
            </a:fld>
            <a:endParaRPr lang="nl-NL"/>
          </a:p>
        </p:txBody>
      </p:sp>
    </p:spTree>
    <p:extLst>
      <p:ext uri="{BB962C8B-B14F-4D97-AF65-F5344CB8AC3E}">
        <p14:creationId xmlns:p14="http://schemas.microsoft.com/office/powerpoint/2010/main" val="2207496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0A74C8E-6A06-48A4-A14A-C8430895263F}" type="datetimeFigureOut">
              <a:rPr lang="nl-NL" smtClean="0"/>
              <a:t>3-12-2015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5EAB7D2-625F-4750-B255-1640E8EDB807}" type="slidenum">
              <a:rPr lang="nl-NL" smtClean="0"/>
              <a:t>‹nr.›</a:t>
            </a:fld>
            <a:endParaRPr lang="nl-NL"/>
          </a:p>
        </p:txBody>
      </p:sp>
    </p:spTree>
    <p:extLst>
      <p:ext uri="{BB962C8B-B14F-4D97-AF65-F5344CB8AC3E}">
        <p14:creationId xmlns:p14="http://schemas.microsoft.com/office/powerpoint/2010/main" val="197034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0A74C8E-6A06-48A4-A14A-C8430895263F}" type="datetimeFigureOut">
              <a:rPr lang="nl-NL" smtClean="0"/>
              <a:t>3-12-2015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5EAB7D2-625F-4750-B255-1640E8EDB807}" type="slidenum">
              <a:rPr lang="nl-NL" smtClean="0"/>
              <a:t>‹nr.›</a:t>
            </a:fld>
            <a:endParaRPr lang="nl-NL"/>
          </a:p>
        </p:txBody>
      </p:sp>
    </p:spTree>
    <p:extLst>
      <p:ext uri="{BB962C8B-B14F-4D97-AF65-F5344CB8AC3E}">
        <p14:creationId xmlns:p14="http://schemas.microsoft.com/office/powerpoint/2010/main" val="2270496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0A74C8E-6A06-48A4-A14A-C8430895263F}" type="datetimeFigureOut">
              <a:rPr lang="nl-NL" smtClean="0"/>
              <a:t>3-12-2015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5EAB7D2-625F-4750-B255-1640E8EDB807}" type="slidenum">
              <a:rPr lang="nl-NL" smtClean="0"/>
              <a:t>‹nr.›</a:t>
            </a:fld>
            <a:endParaRPr lang="nl-NL"/>
          </a:p>
        </p:txBody>
      </p:sp>
    </p:spTree>
    <p:extLst>
      <p:ext uri="{BB962C8B-B14F-4D97-AF65-F5344CB8AC3E}">
        <p14:creationId xmlns:p14="http://schemas.microsoft.com/office/powerpoint/2010/main" val="282081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A74C8E-6A06-48A4-A14A-C8430895263F}" type="datetimeFigureOut">
              <a:rPr lang="nl-NL" smtClean="0"/>
              <a:t>3-12-2015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EAB7D2-625F-4750-B255-1640E8EDB807}" type="slidenum">
              <a:rPr lang="nl-NL" smtClean="0"/>
              <a:t>‹nr.›</a:t>
            </a:fld>
            <a:endParaRPr lang="nl-NL"/>
          </a:p>
        </p:txBody>
      </p:sp>
    </p:spTree>
    <p:extLst>
      <p:ext uri="{BB962C8B-B14F-4D97-AF65-F5344CB8AC3E}">
        <p14:creationId xmlns:p14="http://schemas.microsoft.com/office/powerpoint/2010/main" val="3517336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hyperlink" Target="http://www.bioplek.org/animaties/bloed/stolling.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biodesk.nl/bloed/samenstelling_bloed.swf" TargetMode="Externa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file:///\\localhost\upload.wikimedia.org\wikipedia\commons\5\51\Bloodplasma-nl.svg" TargetMode="Externa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hyperlink" Target="file:///\\localhost\upload.wikimedia.org\wikipedia\commons\b\bb\Blood_donation_-_photo_of_arm.jpg"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hyperlink" Target="http://nos.nl/video/441389-hamilton-legt-werking-bloeddoping-uit.html" TargetMode="External"/><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2050" name="Picture 2" descr="http://postmediamontreal.files.wordpress.com/2012/10/uci-armstrong-cycl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10952"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72692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err="1" smtClean="0"/>
              <a:t>Natuurlijke</a:t>
            </a:r>
            <a:r>
              <a:rPr lang="en-US" dirty="0" smtClean="0"/>
              <a:t> </a:t>
            </a:r>
            <a:r>
              <a:rPr lang="en-US" dirty="0" err="1" smtClean="0"/>
              <a:t>manier</a:t>
            </a:r>
            <a:r>
              <a:rPr lang="en-US" dirty="0" smtClean="0"/>
              <a:t> </a:t>
            </a:r>
            <a:r>
              <a:rPr lang="en-US" dirty="0" err="1" smtClean="0"/>
              <a:t>hematocriet</a:t>
            </a:r>
            <a:r>
              <a:rPr lang="en-US" dirty="0" smtClean="0"/>
              <a:t> </a:t>
            </a:r>
            <a:r>
              <a:rPr lang="en-US" dirty="0" err="1" smtClean="0"/>
              <a:t>verhogen</a:t>
            </a:r>
            <a:r>
              <a:rPr lang="en-US" dirty="0" smtClean="0"/>
              <a:t>?</a:t>
            </a:r>
            <a:endParaRPr lang="nl-NL" dirty="0"/>
          </a:p>
        </p:txBody>
      </p:sp>
      <p:pic>
        <p:nvPicPr>
          <p:cNvPr id="7170" name="Picture 2" descr="http://wielrennen.startpagina.nl/prikbord/addon.php?3313,module=embed_images,url=http%3A%2F%2Fborntobeelite.com%2Fwp-content%2Fuploads%2F2008%2F08%2Fcat-150-portable-t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0944" y="2234705"/>
            <a:ext cx="4238625" cy="2819401"/>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http://www.hoogtetraining.nl/bcatshop/upload/65Wat_doet_hoogtestage_Maarten_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58" y="1484784"/>
            <a:ext cx="4809054" cy="5328592"/>
          </a:xfrm>
          <a:prstGeom prst="rect">
            <a:avLst/>
          </a:prstGeom>
          <a:noFill/>
          <a:extLst>
            <a:ext uri="{909E8E84-426E-40dd-AFC4-6F175D3DCCD1}">
              <a14:hiddenFill xmlns:a14="http://schemas.microsoft.com/office/drawing/2010/main" xmlns="">
                <a:solidFill>
                  <a:srgbClr val="FFFFFF"/>
                </a:solidFill>
              </a14:hiddenFill>
            </a:ext>
          </a:extLst>
        </p:spPr>
      </p:pic>
      <p:pic>
        <p:nvPicPr>
          <p:cNvPr id="7174" name="Picture 6" descr="http://www.hoogtetraining.nl/bcatshop/upload/67Schematische_opstell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5229200"/>
            <a:ext cx="4800530" cy="14401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8992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1000"/>
                                        <p:tgtEl>
                                          <p:spTgt spid="7172"/>
                                        </p:tgtEl>
                                      </p:cBhvr>
                                    </p:animEffect>
                                    <p:anim calcmode="lin" valueType="num">
                                      <p:cBhvr>
                                        <p:cTn id="8" dur="1000" fill="hold"/>
                                        <p:tgtEl>
                                          <p:spTgt spid="7172"/>
                                        </p:tgtEl>
                                        <p:attrNameLst>
                                          <p:attrName>ppt_x</p:attrName>
                                        </p:attrNameLst>
                                      </p:cBhvr>
                                      <p:tavLst>
                                        <p:tav tm="0">
                                          <p:val>
                                            <p:strVal val="#ppt_x"/>
                                          </p:val>
                                        </p:tav>
                                        <p:tav tm="100000">
                                          <p:val>
                                            <p:strVal val="#ppt_x"/>
                                          </p:val>
                                        </p:tav>
                                      </p:tavLst>
                                    </p:anim>
                                    <p:anim calcmode="lin" valueType="num">
                                      <p:cBhvr>
                                        <p:cTn id="9"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Effect transition="in" filter="fade">
                                      <p:cBhvr>
                                        <p:cTn id="14" dur="1000"/>
                                        <p:tgtEl>
                                          <p:spTgt spid="7170"/>
                                        </p:tgtEl>
                                      </p:cBhvr>
                                    </p:animEffect>
                                    <p:anim calcmode="lin" valueType="num">
                                      <p:cBhvr>
                                        <p:cTn id="15" dur="1000" fill="hold"/>
                                        <p:tgtEl>
                                          <p:spTgt spid="7170"/>
                                        </p:tgtEl>
                                        <p:attrNameLst>
                                          <p:attrName>ppt_x</p:attrName>
                                        </p:attrNameLst>
                                      </p:cBhvr>
                                      <p:tavLst>
                                        <p:tav tm="0">
                                          <p:val>
                                            <p:strVal val="#ppt_x"/>
                                          </p:val>
                                        </p:tav>
                                        <p:tav tm="100000">
                                          <p:val>
                                            <p:strVal val="#ppt_x"/>
                                          </p:val>
                                        </p:tav>
                                      </p:tavLst>
                                    </p:anim>
                                    <p:anim calcmode="lin" valueType="num">
                                      <p:cBhvr>
                                        <p:cTn id="16" dur="1000" fill="hold"/>
                                        <p:tgtEl>
                                          <p:spTgt spid="7170"/>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174"/>
                                        </p:tgtEl>
                                        <p:attrNameLst>
                                          <p:attrName>style.visibility</p:attrName>
                                        </p:attrNameLst>
                                      </p:cBhvr>
                                      <p:to>
                                        <p:strVal val="visible"/>
                                      </p:to>
                                    </p:set>
                                    <p:animEffect transition="in" filter="fade">
                                      <p:cBhvr>
                                        <p:cTn id="19" dur="1000"/>
                                        <p:tgtEl>
                                          <p:spTgt spid="7174"/>
                                        </p:tgtEl>
                                      </p:cBhvr>
                                    </p:animEffect>
                                    <p:anim calcmode="lin" valueType="num">
                                      <p:cBhvr>
                                        <p:cTn id="20" dur="1000" fill="hold"/>
                                        <p:tgtEl>
                                          <p:spTgt spid="7174"/>
                                        </p:tgtEl>
                                        <p:attrNameLst>
                                          <p:attrName>ppt_x</p:attrName>
                                        </p:attrNameLst>
                                      </p:cBhvr>
                                      <p:tavLst>
                                        <p:tav tm="0">
                                          <p:val>
                                            <p:strVal val="#ppt_x"/>
                                          </p:val>
                                        </p:tav>
                                        <p:tav tm="100000">
                                          <p:val>
                                            <p:strVal val="#ppt_x"/>
                                          </p:val>
                                        </p:tav>
                                      </p:tavLst>
                                    </p:anim>
                                    <p:anim calcmode="lin" valueType="num">
                                      <p:cBhvr>
                                        <p:cTn id="21" dur="1000" fill="hold"/>
                                        <p:tgtEl>
                                          <p:spTgt spid="71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5122" name="Picture 2" descr="https://lh5.googleusercontent.com/-VUHtdzkg5bw/TYY3q1knCUI/AAAAAAAACAg/u8SeJiHb0Nk/s1600/Screen+shot+2011-03-20+at+7.18.00+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20688"/>
            <a:ext cx="8886128" cy="51125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25215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563888" y="116632"/>
            <a:ext cx="6400800" cy="1752600"/>
          </a:xfrm>
        </p:spPr>
        <p:txBody>
          <a:bodyPr/>
          <a:lstStyle/>
          <a:p>
            <a:r>
              <a:rPr lang="en-US" dirty="0" err="1" smtClean="0"/>
              <a:t>Bloedstolling</a:t>
            </a:r>
            <a:endParaRPr lang="nl-NL" dirty="0"/>
          </a:p>
        </p:txBody>
      </p:sp>
      <p:pic>
        <p:nvPicPr>
          <p:cNvPr id="11268" name="Picture 4" descr="http://epicriding.com/wp-content/uploads/2010/05/100520_armstrong_crash_620_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4447706" cy="351512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kstvak 3"/>
          <p:cNvSpPr txBox="1"/>
          <p:nvPr/>
        </p:nvSpPr>
        <p:spPr>
          <a:xfrm>
            <a:off x="107504" y="3717032"/>
            <a:ext cx="8712968" cy="3139321"/>
          </a:xfrm>
          <a:prstGeom prst="rect">
            <a:avLst/>
          </a:prstGeom>
          <a:noFill/>
        </p:spPr>
        <p:txBody>
          <a:bodyPr wrap="square" rtlCol="0">
            <a:spAutoFit/>
          </a:bodyPr>
          <a:lstStyle/>
          <a:p>
            <a:r>
              <a:rPr lang="en-US" dirty="0" smtClean="0"/>
              <a:t>Armstrong is </a:t>
            </a:r>
            <a:r>
              <a:rPr lang="en-US" dirty="0" err="1" smtClean="0"/>
              <a:t>gevallen</a:t>
            </a:r>
            <a:r>
              <a:rPr lang="en-US" dirty="0" smtClean="0"/>
              <a:t> en </a:t>
            </a:r>
            <a:r>
              <a:rPr lang="en-US" dirty="0" err="1" smtClean="0"/>
              <a:t>loopt</a:t>
            </a:r>
            <a:r>
              <a:rPr lang="en-US" dirty="0" smtClean="0"/>
              <a:t> </a:t>
            </a:r>
            <a:r>
              <a:rPr lang="en-US" dirty="0" err="1" smtClean="0"/>
              <a:t>een</a:t>
            </a:r>
            <a:r>
              <a:rPr lang="en-US" dirty="0" smtClean="0"/>
              <a:t> </a:t>
            </a:r>
            <a:r>
              <a:rPr lang="en-US" dirty="0" err="1" smtClean="0"/>
              <a:t>flinke</a:t>
            </a:r>
            <a:r>
              <a:rPr lang="en-US" dirty="0" smtClean="0"/>
              <a:t> (</a:t>
            </a:r>
            <a:r>
              <a:rPr lang="en-US" dirty="0" err="1" smtClean="0"/>
              <a:t>schaaf</a:t>
            </a:r>
            <a:r>
              <a:rPr lang="en-US" dirty="0" smtClean="0"/>
              <a:t>) </a:t>
            </a:r>
            <a:r>
              <a:rPr lang="en-US" dirty="0" err="1" smtClean="0"/>
              <a:t>wond</a:t>
            </a:r>
            <a:r>
              <a:rPr lang="en-US" dirty="0" smtClean="0"/>
              <a:t> op. </a:t>
            </a:r>
          </a:p>
          <a:p>
            <a:endParaRPr lang="en-US" dirty="0"/>
          </a:p>
          <a:p>
            <a:r>
              <a:rPr lang="en-US" dirty="0" smtClean="0"/>
              <a:t>Leg </a:t>
            </a:r>
            <a:r>
              <a:rPr lang="en-US" dirty="0" err="1" smtClean="0"/>
              <a:t>uit</a:t>
            </a:r>
            <a:r>
              <a:rPr lang="en-US" dirty="0" smtClean="0"/>
              <a:t> </a:t>
            </a:r>
            <a:r>
              <a:rPr lang="en-US" dirty="0" err="1" smtClean="0"/>
              <a:t>wat</a:t>
            </a:r>
            <a:r>
              <a:rPr lang="en-US" dirty="0" smtClean="0"/>
              <a:t> </a:t>
            </a:r>
            <a:r>
              <a:rPr lang="en-US" dirty="0" err="1" smtClean="0"/>
              <a:t>er</a:t>
            </a:r>
            <a:r>
              <a:rPr lang="en-US" dirty="0" smtClean="0"/>
              <a:t> </a:t>
            </a:r>
            <a:r>
              <a:rPr lang="en-US" dirty="0" err="1" smtClean="0"/>
              <a:t>precies</a:t>
            </a:r>
            <a:r>
              <a:rPr lang="en-US" dirty="0" smtClean="0"/>
              <a:t> </a:t>
            </a:r>
            <a:r>
              <a:rPr lang="en-US" dirty="0" err="1" smtClean="0"/>
              <a:t>gebeurt</a:t>
            </a:r>
            <a:r>
              <a:rPr lang="en-US" dirty="0" smtClean="0"/>
              <a:t> </a:t>
            </a:r>
            <a:r>
              <a:rPr lang="en-US" dirty="0" err="1" smtClean="0"/>
              <a:t>tijdens</a:t>
            </a:r>
            <a:r>
              <a:rPr lang="en-US" dirty="0" smtClean="0"/>
              <a:t> de </a:t>
            </a:r>
            <a:r>
              <a:rPr lang="en-US" dirty="0" err="1" smtClean="0"/>
              <a:t>bloedstolling</a:t>
            </a:r>
            <a:r>
              <a:rPr lang="en-US" dirty="0" smtClean="0"/>
              <a:t>.</a:t>
            </a:r>
          </a:p>
          <a:p>
            <a:endParaRPr lang="en-US" dirty="0"/>
          </a:p>
          <a:p>
            <a:r>
              <a:rPr lang="en-US" dirty="0" err="1" smtClean="0"/>
              <a:t>Gebruik</a:t>
            </a:r>
            <a:r>
              <a:rPr lang="en-US" dirty="0" smtClean="0"/>
              <a:t> in elk </a:t>
            </a:r>
            <a:r>
              <a:rPr lang="en-US" dirty="0" err="1" smtClean="0"/>
              <a:t>geval</a:t>
            </a:r>
            <a:r>
              <a:rPr lang="en-US" dirty="0" smtClean="0"/>
              <a:t> de </a:t>
            </a:r>
            <a:r>
              <a:rPr lang="en-US" dirty="0" err="1" smtClean="0"/>
              <a:t>volgende</a:t>
            </a:r>
            <a:r>
              <a:rPr lang="en-US" dirty="0" smtClean="0"/>
              <a:t> </a:t>
            </a:r>
            <a:r>
              <a:rPr lang="en-US" dirty="0" err="1" smtClean="0"/>
              <a:t>termen</a:t>
            </a:r>
            <a:r>
              <a:rPr lang="en-US" dirty="0" smtClean="0"/>
              <a:t>:</a:t>
            </a:r>
          </a:p>
          <a:p>
            <a:pPr marL="285750" indent="-285750">
              <a:buFontTx/>
              <a:buChar char="-"/>
            </a:pPr>
            <a:r>
              <a:rPr lang="en-US" dirty="0" err="1" smtClean="0">
                <a:solidFill>
                  <a:srgbClr val="C00000"/>
                </a:solidFill>
              </a:rPr>
              <a:t>Fibrine</a:t>
            </a:r>
            <a:endParaRPr lang="en-US" dirty="0" smtClean="0">
              <a:solidFill>
                <a:srgbClr val="C00000"/>
              </a:solidFill>
            </a:endParaRPr>
          </a:p>
          <a:p>
            <a:pPr marL="285750" indent="-285750">
              <a:buFontTx/>
              <a:buChar char="-"/>
            </a:pPr>
            <a:r>
              <a:rPr lang="en-US" dirty="0" err="1" smtClean="0">
                <a:solidFill>
                  <a:srgbClr val="C00000"/>
                </a:solidFill>
              </a:rPr>
              <a:t>Fibrinogeen</a:t>
            </a:r>
            <a:endParaRPr lang="en-US" dirty="0" smtClean="0">
              <a:solidFill>
                <a:srgbClr val="C00000"/>
              </a:solidFill>
            </a:endParaRPr>
          </a:p>
          <a:p>
            <a:pPr marL="285750" indent="-285750">
              <a:buFontTx/>
              <a:buChar char="-"/>
            </a:pPr>
            <a:r>
              <a:rPr lang="en-US" dirty="0" err="1" smtClean="0">
                <a:solidFill>
                  <a:srgbClr val="C00000"/>
                </a:solidFill>
              </a:rPr>
              <a:t>Bloedplaatjes</a:t>
            </a:r>
            <a:endParaRPr lang="en-US" dirty="0" smtClean="0">
              <a:solidFill>
                <a:srgbClr val="C00000"/>
              </a:solidFill>
            </a:endParaRPr>
          </a:p>
          <a:p>
            <a:pPr marL="285750" indent="-285750">
              <a:buFontTx/>
              <a:buChar char="-"/>
            </a:pPr>
            <a:r>
              <a:rPr lang="en-US" dirty="0" err="1" smtClean="0">
                <a:solidFill>
                  <a:srgbClr val="C00000"/>
                </a:solidFill>
              </a:rPr>
              <a:t>Stollingsfactoren</a:t>
            </a:r>
            <a:endParaRPr lang="en-US" dirty="0" smtClean="0">
              <a:solidFill>
                <a:srgbClr val="C00000"/>
              </a:solidFill>
            </a:endParaRPr>
          </a:p>
          <a:p>
            <a:pPr marL="285750" indent="-285750">
              <a:buFontTx/>
              <a:buChar char="-"/>
            </a:pPr>
            <a:r>
              <a:rPr lang="en-US" dirty="0" err="1" smtClean="0">
                <a:solidFill>
                  <a:srgbClr val="C00000"/>
                </a:solidFill>
              </a:rPr>
              <a:t>Bloedstolsel</a:t>
            </a:r>
            <a:endParaRPr lang="en-US" dirty="0" smtClean="0">
              <a:solidFill>
                <a:srgbClr val="C00000"/>
              </a:solidFill>
            </a:endParaRPr>
          </a:p>
          <a:p>
            <a:endParaRPr lang="nl-NL" dirty="0"/>
          </a:p>
        </p:txBody>
      </p:sp>
      <p:pic>
        <p:nvPicPr>
          <p:cNvPr id="11270" name="Picture 6" descr="http://static.flickr.com/102/291695755_1089c6c3c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183483"/>
            <a:ext cx="3264363" cy="244827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hthoek 4"/>
          <p:cNvSpPr/>
          <p:nvPr/>
        </p:nvSpPr>
        <p:spPr>
          <a:xfrm>
            <a:off x="2825552" y="6381328"/>
            <a:ext cx="6318448" cy="646331"/>
          </a:xfrm>
          <a:prstGeom prst="rect">
            <a:avLst/>
          </a:prstGeom>
        </p:spPr>
        <p:txBody>
          <a:bodyPr wrap="square">
            <a:spAutoFit/>
          </a:bodyPr>
          <a:lstStyle/>
          <a:p>
            <a:r>
              <a:rPr lang="nl-NL" dirty="0">
                <a:hlinkClick r:id="rId4"/>
              </a:rPr>
              <a:t>http://</a:t>
            </a:r>
            <a:r>
              <a:rPr lang="nl-NL" dirty="0" smtClean="0">
                <a:hlinkClick r:id="rId4"/>
              </a:rPr>
              <a:t>www.bioplek.org/animaties/bloed/stolling.html#Scene_1</a:t>
            </a:r>
            <a:endParaRPr lang="nl-NL" dirty="0" smtClean="0"/>
          </a:p>
          <a:p>
            <a:endParaRPr lang="nl-NL" dirty="0"/>
          </a:p>
        </p:txBody>
      </p:sp>
    </p:spTree>
    <p:extLst>
      <p:ext uri="{BB962C8B-B14F-4D97-AF65-F5344CB8AC3E}">
        <p14:creationId xmlns:p14="http://schemas.microsoft.com/office/powerpoint/2010/main" val="13259316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331640" y="4797152"/>
            <a:ext cx="6400800" cy="1752600"/>
          </a:xfrm>
        </p:spPr>
        <p:txBody>
          <a:bodyPr>
            <a:normAutofit fontScale="92500"/>
          </a:bodyPr>
          <a:lstStyle/>
          <a:p>
            <a:r>
              <a:rPr lang="en-US" dirty="0" smtClean="0"/>
              <a:t>Lance </a:t>
            </a:r>
            <a:r>
              <a:rPr lang="en-US" dirty="0" err="1" smtClean="0"/>
              <a:t>wil</a:t>
            </a:r>
            <a:r>
              <a:rPr lang="en-US" dirty="0" smtClean="0"/>
              <a:t> </a:t>
            </a:r>
            <a:r>
              <a:rPr lang="en-US" dirty="0" err="1" smtClean="0"/>
              <a:t>toch</a:t>
            </a:r>
            <a:r>
              <a:rPr lang="en-US" dirty="0" smtClean="0"/>
              <a:t> </a:t>
            </a:r>
            <a:r>
              <a:rPr lang="en-US" dirty="0" err="1" smtClean="0"/>
              <a:t>eerlijk</a:t>
            </a:r>
            <a:r>
              <a:rPr lang="en-US" dirty="0" smtClean="0"/>
              <a:t> </a:t>
            </a:r>
            <a:r>
              <a:rPr lang="en-US" dirty="0" err="1" smtClean="0"/>
              <a:t>winnen</a:t>
            </a:r>
            <a:r>
              <a:rPr lang="en-US" dirty="0" smtClean="0"/>
              <a:t> en </a:t>
            </a:r>
            <a:r>
              <a:rPr lang="en-US" dirty="0" err="1" smtClean="0"/>
              <a:t>besluit</a:t>
            </a:r>
            <a:r>
              <a:rPr lang="en-US" dirty="0" smtClean="0"/>
              <a:t> </a:t>
            </a:r>
            <a:r>
              <a:rPr lang="en-US" dirty="0" err="1" smtClean="0"/>
              <a:t>nog</a:t>
            </a:r>
            <a:r>
              <a:rPr lang="en-US" dirty="0" smtClean="0"/>
              <a:t> harder </a:t>
            </a:r>
            <a:r>
              <a:rPr lang="en-US" dirty="0" err="1" smtClean="0"/>
              <a:t>te</a:t>
            </a:r>
            <a:r>
              <a:rPr lang="en-US" dirty="0" smtClean="0"/>
              <a:t> </a:t>
            </a:r>
            <a:r>
              <a:rPr lang="en-US" dirty="0" err="1" smtClean="0"/>
              <a:t>gaan</a:t>
            </a:r>
            <a:r>
              <a:rPr lang="en-US" dirty="0" smtClean="0"/>
              <a:t> </a:t>
            </a:r>
            <a:r>
              <a:rPr lang="en-US" dirty="0" err="1" smtClean="0"/>
              <a:t>trainen</a:t>
            </a:r>
            <a:r>
              <a:rPr lang="en-US" dirty="0" smtClean="0"/>
              <a:t>. </a:t>
            </a:r>
            <a:r>
              <a:rPr lang="en-US" dirty="0" err="1" smtClean="0"/>
              <a:t>Wat</a:t>
            </a:r>
            <a:r>
              <a:rPr lang="en-US" dirty="0" smtClean="0"/>
              <a:t> </a:t>
            </a:r>
            <a:r>
              <a:rPr lang="en-US" dirty="0" err="1" smtClean="0"/>
              <a:t>gebeurt</a:t>
            </a:r>
            <a:r>
              <a:rPr lang="en-US" dirty="0" smtClean="0"/>
              <a:t> </a:t>
            </a:r>
            <a:r>
              <a:rPr lang="en-US" dirty="0" err="1" smtClean="0"/>
              <a:t>er</a:t>
            </a:r>
            <a:r>
              <a:rPr lang="en-US" dirty="0" smtClean="0"/>
              <a:t> in je </a:t>
            </a:r>
            <a:r>
              <a:rPr lang="en-US" dirty="0" err="1" smtClean="0"/>
              <a:t>lijf</a:t>
            </a:r>
            <a:r>
              <a:rPr lang="en-US" dirty="0" smtClean="0"/>
              <a:t> met </a:t>
            </a:r>
            <a:r>
              <a:rPr lang="en-US" dirty="0" err="1" smtClean="0"/>
              <a:t>duurtraining</a:t>
            </a:r>
            <a:r>
              <a:rPr lang="en-US" dirty="0" smtClean="0"/>
              <a:t>?</a:t>
            </a:r>
            <a:endParaRPr lang="nl-NL" dirty="0"/>
          </a:p>
        </p:txBody>
      </p:sp>
      <p:pic>
        <p:nvPicPr>
          <p:cNvPr id="8196" name="Picture 4" descr="http://i.cdn.turner.com/si/multimedia/photo_gallery/0907/cycling.tour.de.france.scenes/images/lance-armstrong.(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21265"/>
            <a:ext cx="6195415" cy="4243839"/>
          </a:xfrm>
          <a:prstGeom prst="rect">
            <a:avLst/>
          </a:prstGeom>
          <a:noFill/>
          <a:extLst>
            <a:ext uri="{909E8E84-426E-40dd-AFC4-6F175D3DCCD1}">
              <a14:hiddenFill xmlns:a14="http://schemas.microsoft.com/office/drawing/2010/main" xmlns="">
                <a:solidFill>
                  <a:srgbClr val="FFFFFF"/>
                </a:solidFill>
              </a14:hiddenFill>
            </a:ext>
          </a:extLst>
        </p:spPr>
      </p:pic>
      <p:pic>
        <p:nvPicPr>
          <p:cNvPr id="8198" name="Picture 6" descr="http://img2.timeinc.net/people/i/2006/startracks/060724/matthew_mcconaugh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895" y="121265"/>
            <a:ext cx="3182879" cy="42421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259316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142875"/>
            <a:ext cx="8229600" cy="1143000"/>
          </a:xfrm>
        </p:spPr>
        <p:txBody>
          <a:bodyPr rtlCol="0">
            <a:normAutofit/>
          </a:bodyPr>
          <a:lstStyle/>
          <a:p>
            <a:pPr fontAlgn="auto">
              <a:spcAft>
                <a:spcPts val="0"/>
              </a:spcAft>
              <a:defRPr/>
            </a:pPr>
            <a:r>
              <a:rPr lang="nl-NL" dirty="0" smtClean="0">
                <a:solidFill>
                  <a:srgbClr val="C00000"/>
                </a:solidFill>
              </a:rPr>
              <a:t>Kracht &lt;&gt; Uithoudingsvermogen</a:t>
            </a:r>
          </a:p>
        </p:txBody>
      </p:sp>
      <p:pic>
        <p:nvPicPr>
          <p:cNvPr id="71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928688"/>
            <a:ext cx="1909763" cy="181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928688"/>
            <a:ext cx="1839912" cy="180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Arrow Connector 7"/>
          <p:cNvCxnSpPr/>
          <p:nvPr/>
        </p:nvCxnSpPr>
        <p:spPr>
          <a:xfrm>
            <a:off x="2786063" y="1500188"/>
            <a:ext cx="335756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4" name="TextBox 8"/>
          <p:cNvSpPr txBox="1">
            <a:spLocks noChangeArrowheads="1"/>
          </p:cNvSpPr>
          <p:nvPr/>
        </p:nvSpPr>
        <p:spPr bwMode="auto">
          <a:xfrm>
            <a:off x="2357438" y="1071563"/>
            <a:ext cx="43703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nl-NL" sz="1400"/>
              <a:t>Rood (aerobe vezels)                           Wit (anaerobe vezels)</a:t>
            </a:r>
          </a:p>
        </p:txBody>
      </p:sp>
      <p:pic>
        <p:nvPicPr>
          <p:cNvPr id="717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785938"/>
            <a:ext cx="560388" cy="190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0438" y="1714500"/>
            <a:ext cx="449262" cy="197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714500"/>
            <a:ext cx="569913" cy="1979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8"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1643063"/>
            <a:ext cx="690563" cy="2060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Box 13"/>
          <p:cNvSpPr txBox="1">
            <a:spLocks noChangeArrowheads="1"/>
          </p:cNvSpPr>
          <p:nvPr/>
        </p:nvSpPr>
        <p:spPr bwMode="auto">
          <a:xfrm>
            <a:off x="357188" y="3857625"/>
            <a:ext cx="12187237"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nl-NL" i="1"/>
              <a:t>Langdurige inspanning				Vermoeibaar</a:t>
            </a:r>
          </a:p>
          <a:p>
            <a:r>
              <a:rPr lang="nl-NL" i="1"/>
              <a:t>Steady state					Kracht / explosiviteit / snelheid</a:t>
            </a:r>
          </a:p>
          <a:p>
            <a:r>
              <a:rPr lang="nl-NL" i="1"/>
              <a:t>Vnl. vetzuurverbranding				Vnl. glucoseverbranding</a:t>
            </a:r>
          </a:p>
          <a:p>
            <a:r>
              <a:rPr lang="nl-NL" i="1"/>
              <a:t>Maximaal 1 motorneuron per 100 spiervezels		Maximaal 1 motorneuron per </a:t>
            </a:r>
          </a:p>
          <a:p>
            <a:r>
              <a:rPr lang="nl-NL" i="1"/>
              <a:t>						2000 spiervezels</a:t>
            </a:r>
          </a:p>
          <a:p>
            <a:r>
              <a:rPr lang="nl-NL" i="1"/>
              <a:t>Veel mitochondrien</a:t>
            </a:r>
          </a:p>
          <a:p>
            <a:r>
              <a:rPr lang="nl-NL" i="1"/>
              <a:t>Meer myoglobine</a:t>
            </a:r>
          </a:p>
          <a:p>
            <a:r>
              <a:rPr lang="nl-NL" i="1"/>
              <a:t>Goede haarvatenstelsel				Meer actine/myosine per vezel				</a:t>
            </a:r>
          </a:p>
        </p:txBody>
      </p:sp>
    </p:spTree>
    <p:extLst>
      <p:ext uri="{BB962C8B-B14F-4D97-AF65-F5344CB8AC3E}">
        <p14:creationId xmlns:p14="http://schemas.microsoft.com/office/powerpoint/2010/main" val="3446095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0"/>
            <a:ext cx="8229600" cy="654050"/>
          </a:xfrm>
        </p:spPr>
        <p:txBody>
          <a:bodyPr rtlCol="0">
            <a:normAutofit fontScale="90000"/>
          </a:bodyPr>
          <a:lstStyle/>
          <a:p>
            <a:pPr fontAlgn="auto">
              <a:spcAft>
                <a:spcPts val="0"/>
              </a:spcAft>
              <a:defRPr/>
            </a:pPr>
            <a:r>
              <a:rPr lang="nl-NL" b="1" dirty="0" smtClean="0">
                <a:solidFill>
                  <a:srgbClr val="C00000"/>
                </a:solidFill>
              </a:rPr>
              <a:t>Duurtraining</a:t>
            </a:r>
          </a:p>
        </p:txBody>
      </p:sp>
      <p:sp>
        <p:nvSpPr>
          <p:cNvPr id="3" name="Content Placeholder 2"/>
          <p:cNvSpPr>
            <a:spLocks noGrp="1"/>
          </p:cNvSpPr>
          <p:nvPr>
            <p:ph idx="1"/>
          </p:nvPr>
        </p:nvSpPr>
        <p:spPr>
          <a:xfrm>
            <a:off x="428625" y="1260475"/>
            <a:ext cx="8229600" cy="4525963"/>
          </a:xfrm>
        </p:spPr>
        <p:txBody>
          <a:bodyPr rtlCol="0">
            <a:normAutofit fontScale="77500" lnSpcReduction="20000"/>
          </a:bodyPr>
          <a:lstStyle/>
          <a:p>
            <a:pPr fontAlgn="auto">
              <a:spcAft>
                <a:spcPts val="0"/>
              </a:spcAft>
              <a:buFont typeface="Arial" pitchFamily="34" charset="0"/>
              <a:buNone/>
              <a:defRPr/>
            </a:pPr>
            <a:r>
              <a:rPr lang="nl-NL" b="1" dirty="0" smtClean="0">
                <a:solidFill>
                  <a:srgbClr val="C00000"/>
                </a:solidFill>
              </a:rPr>
              <a:t>Spierverbetering</a:t>
            </a:r>
          </a:p>
          <a:p>
            <a:pPr fontAlgn="auto">
              <a:spcAft>
                <a:spcPts val="0"/>
              </a:spcAft>
              <a:defRPr/>
            </a:pPr>
            <a:r>
              <a:rPr lang="nl-NL" dirty="0" smtClean="0"/>
              <a:t>Meer kernen &amp; meer </a:t>
            </a:r>
            <a:r>
              <a:rPr lang="nl-NL" dirty="0" err="1" smtClean="0"/>
              <a:t>mitochondrien</a:t>
            </a:r>
            <a:r>
              <a:rPr lang="nl-NL" dirty="0" smtClean="0"/>
              <a:t> in spiervezel</a:t>
            </a:r>
          </a:p>
          <a:p>
            <a:pPr fontAlgn="auto">
              <a:spcAft>
                <a:spcPts val="0"/>
              </a:spcAft>
              <a:defRPr/>
            </a:pPr>
            <a:r>
              <a:rPr lang="en-US" dirty="0" err="1" smtClean="0"/>
              <a:t>Grotere</a:t>
            </a:r>
            <a:r>
              <a:rPr lang="en-US" dirty="0" smtClean="0"/>
              <a:t> </a:t>
            </a:r>
            <a:r>
              <a:rPr lang="en-US" dirty="0" err="1" smtClean="0"/>
              <a:t>longinhoud</a:t>
            </a:r>
            <a:endParaRPr lang="en-US" dirty="0" smtClean="0"/>
          </a:p>
          <a:p>
            <a:pPr fontAlgn="auto">
              <a:spcAft>
                <a:spcPts val="0"/>
              </a:spcAft>
              <a:defRPr/>
            </a:pPr>
            <a:r>
              <a:rPr lang="en-US" dirty="0" err="1" smtClean="0"/>
              <a:t>Sterker</a:t>
            </a:r>
            <a:r>
              <a:rPr lang="en-US" dirty="0" smtClean="0"/>
              <a:t> hart &gt; </a:t>
            </a:r>
            <a:r>
              <a:rPr lang="en-US" dirty="0" err="1" smtClean="0"/>
              <a:t>groter</a:t>
            </a:r>
            <a:r>
              <a:rPr lang="en-US" dirty="0" smtClean="0"/>
              <a:t> </a:t>
            </a:r>
            <a:r>
              <a:rPr lang="en-US" dirty="0" err="1" smtClean="0"/>
              <a:t>hartminuutvolume</a:t>
            </a:r>
            <a:endParaRPr lang="nl-NL" dirty="0" smtClean="0"/>
          </a:p>
          <a:p>
            <a:pPr fontAlgn="auto">
              <a:spcAft>
                <a:spcPts val="0"/>
              </a:spcAft>
              <a:defRPr/>
            </a:pPr>
            <a:r>
              <a:rPr lang="nl-NL" dirty="0" smtClean="0"/>
              <a:t>Beter haarvatenstelsel	</a:t>
            </a:r>
          </a:p>
          <a:p>
            <a:pPr fontAlgn="auto">
              <a:spcAft>
                <a:spcPts val="0"/>
              </a:spcAft>
              <a:defRPr/>
            </a:pPr>
            <a:r>
              <a:rPr lang="nl-NL" dirty="0"/>
              <a:t>D</a:t>
            </a:r>
            <a:r>
              <a:rPr lang="nl-NL" dirty="0" smtClean="0"/>
              <a:t>uurtraining: meer rode vezels</a:t>
            </a:r>
          </a:p>
          <a:p>
            <a:pPr marL="0" indent="0" fontAlgn="auto">
              <a:spcAft>
                <a:spcPts val="0"/>
              </a:spcAft>
              <a:buNone/>
              <a:defRPr/>
            </a:pPr>
            <a:r>
              <a:rPr lang="nl-NL" dirty="0" smtClean="0"/>
              <a:t>			</a:t>
            </a:r>
          </a:p>
          <a:p>
            <a:pPr fontAlgn="auto">
              <a:spcAft>
                <a:spcPts val="0"/>
              </a:spcAft>
              <a:buFont typeface="Arial" pitchFamily="34" charset="0"/>
              <a:buNone/>
              <a:defRPr/>
            </a:pPr>
            <a:r>
              <a:rPr lang="nl-NL" b="1" dirty="0" smtClean="0">
                <a:solidFill>
                  <a:schemeClr val="accent3">
                    <a:lumMod val="50000"/>
                  </a:schemeClr>
                </a:solidFill>
              </a:rPr>
              <a:t>Biochemisch</a:t>
            </a:r>
          </a:p>
          <a:p>
            <a:pPr fontAlgn="auto">
              <a:spcAft>
                <a:spcPts val="0"/>
              </a:spcAft>
              <a:defRPr/>
            </a:pPr>
            <a:r>
              <a:rPr lang="nl-NL" dirty="0" smtClean="0"/>
              <a:t>Grotere glycogeenvoorraad in spier			</a:t>
            </a:r>
          </a:p>
          <a:p>
            <a:pPr fontAlgn="auto">
              <a:spcAft>
                <a:spcPts val="0"/>
              </a:spcAft>
              <a:defRPr/>
            </a:pPr>
            <a:r>
              <a:rPr lang="nl-NL" dirty="0" smtClean="0"/>
              <a:t>Meer </a:t>
            </a:r>
            <a:r>
              <a:rPr lang="nl-NL" dirty="0" err="1" smtClean="0"/>
              <a:t>myoglobine</a:t>
            </a:r>
            <a:r>
              <a:rPr lang="nl-NL" dirty="0" smtClean="0"/>
              <a:t> in spieren</a:t>
            </a:r>
          </a:p>
          <a:p>
            <a:pPr fontAlgn="auto">
              <a:spcAft>
                <a:spcPts val="0"/>
              </a:spcAft>
              <a:defRPr/>
            </a:pPr>
            <a:r>
              <a:rPr lang="nl-NL" dirty="0" smtClean="0"/>
              <a:t>Meer oxidatieve enzymen in spiercellen				</a:t>
            </a:r>
          </a:p>
        </p:txBody>
      </p:sp>
    </p:spTree>
    <p:extLst>
      <p:ext uri="{BB962C8B-B14F-4D97-AF65-F5344CB8AC3E}">
        <p14:creationId xmlns:p14="http://schemas.microsoft.com/office/powerpoint/2010/main" val="26692944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683568" y="3140968"/>
            <a:ext cx="8208912" cy="3024336"/>
          </a:xfrm>
        </p:spPr>
        <p:txBody>
          <a:bodyPr>
            <a:normAutofit fontScale="92500" lnSpcReduction="10000"/>
          </a:bodyPr>
          <a:lstStyle/>
          <a:p>
            <a:pPr algn="l"/>
            <a:r>
              <a:rPr lang="en-US" dirty="0" smtClean="0"/>
              <a:t>Lance Armstrong </a:t>
            </a:r>
            <a:r>
              <a:rPr lang="en-US" dirty="0" err="1" smtClean="0"/>
              <a:t>heeft</a:t>
            </a:r>
            <a:r>
              <a:rPr lang="en-US" dirty="0" smtClean="0"/>
              <a:t> </a:t>
            </a:r>
            <a:r>
              <a:rPr lang="en-US" dirty="0" err="1" smtClean="0"/>
              <a:t>toegegeven</a:t>
            </a:r>
            <a:r>
              <a:rPr lang="en-US" dirty="0" smtClean="0"/>
              <a:t> de doping EPO </a:t>
            </a:r>
            <a:r>
              <a:rPr lang="en-US" dirty="0" err="1" smtClean="0"/>
              <a:t>te</a:t>
            </a:r>
            <a:r>
              <a:rPr lang="en-US" dirty="0" smtClean="0"/>
              <a:t> </a:t>
            </a:r>
            <a:r>
              <a:rPr lang="en-US" dirty="0" err="1" smtClean="0"/>
              <a:t>hebben</a:t>
            </a:r>
            <a:r>
              <a:rPr lang="en-US" dirty="0" smtClean="0"/>
              <a:t> </a:t>
            </a:r>
            <a:r>
              <a:rPr lang="en-US" dirty="0" err="1" smtClean="0"/>
              <a:t>gebruikt</a:t>
            </a:r>
            <a:r>
              <a:rPr lang="en-US" dirty="0" smtClean="0"/>
              <a:t>.</a:t>
            </a:r>
          </a:p>
          <a:p>
            <a:pPr algn="l"/>
            <a:endParaRPr lang="en-US" dirty="0"/>
          </a:p>
          <a:p>
            <a:pPr algn="l"/>
            <a:r>
              <a:rPr lang="en-US" dirty="0" err="1" smtClean="0"/>
              <a:t>Zoek</a:t>
            </a:r>
            <a:r>
              <a:rPr lang="en-US" dirty="0" smtClean="0"/>
              <a:t> op in je </a:t>
            </a:r>
            <a:r>
              <a:rPr lang="en-US" dirty="0" err="1" smtClean="0"/>
              <a:t>boek</a:t>
            </a:r>
            <a:r>
              <a:rPr lang="en-US" dirty="0" smtClean="0"/>
              <a:t> / </a:t>
            </a:r>
            <a:r>
              <a:rPr lang="en-US" dirty="0" err="1" smtClean="0"/>
              <a:t>Binas</a:t>
            </a:r>
            <a:r>
              <a:rPr lang="en-US" dirty="0" smtClean="0"/>
              <a:t>:</a:t>
            </a:r>
            <a:endParaRPr lang="en-US" dirty="0"/>
          </a:p>
          <a:p>
            <a:pPr marL="457200" indent="-457200" algn="l">
              <a:buFont typeface="Arial" pitchFamily="34" charset="0"/>
              <a:buChar char="•"/>
            </a:pPr>
            <a:r>
              <a:rPr lang="en-US" dirty="0" err="1" smtClean="0"/>
              <a:t>Wat</a:t>
            </a:r>
            <a:r>
              <a:rPr lang="en-US" dirty="0" smtClean="0"/>
              <a:t> is EPO </a:t>
            </a:r>
            <a:r>
              <a:rPr lang="en-US" dirty="0" err="1" smtClean="0"/>
              <a:t>precies</a:t>
            </a:r>
            <a:r>
              <a:rPr lang="en-US" dirty="0" smtClean="0"/>
              <a:t>? </a:t>
            </a:r>
          </a:p>
          <a:p>
            <a:pPr marL="457200" indent="-457200" algn="l">
              <a:buFont typeface="Arial" pitchFamily="34" charset="0"/>
              <a:buChar char="•"/>
            </a:pPr>
            <a:r>
              <a:rPr lang="en-US" dirty="0" smtClean="0"/>
              <a:t>En </a:t>
            </a:r>
            <a:r>
              <a:rPr lang="en-US" dirty="0" err="1" smtClean="0"/>
              <a:t>welke</a:t>
            </a:r>
            <a:r>
              <a:rPr lang="en-US" dirty="0" smtClean="0"/>
              <a:t> </a:t>
            </a:r>
            <a:r>
              <a:rPr lang="en-US" dirty="0" err="1" smtClean="0"/>
              <a:t>uitwerking</a:t>
            </a:r>
            <a:r>
              <a:rPr lang="en-US" dirty="0" smtClean="0"/>
              <a:t> </a:t>
            </a:r>
            <a:r>
              <a:rPr lang="en-US" dirty="0" err="1" smtClean="0"/>
              <a:t>heeft</a:t>
            </a:r>
            <a:r>
              <a:rPr lang="en-US" dirty="0" smtClean="0"/>
              <a:t> het op het </a:t>
            </a:r>
            <a:r>
              <a:rPr lang="en-US" dirty="0" err="1" smtClean="0"/>
              <a:t>lichaam</a:t>
            </a:r>
            <a:r>
              <a:rPr lang="en-US" dirty="0" smtClean="0"/>
              <a:t>?</a:t>
            </a:r>
            <a:endParaRPr lang="nl-NL" dirty="0"/>
          </a:p>
        </p:txBody>
      </p:sp>
      <p:pic>
        <p:nvPicPr>
          <p:cNvPr id="2050" name="Picture 2" descr="http://www.comedyhuis.nl/archief/afbeeldingen/.formaat-476x1300/items-602-afbeelding.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372" y="188638"/>
            <a:ext cx="3333750" cy="2495551"/>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www.bnr.nl/incoming/855727-1210/doping.jpg/ALTERNATES/i/dop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1631" y="188639"/>
            <a:ext cx="3720741" cy="2495551"/>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http://static0.volkskrant.nl/static/photo/2013/13/10/13/20130105085209/media_l_14743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8640"/>
            <a:ext cx="2263431" cy="24955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25931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dirty="0"/>
          </a:p>
        </p:txBody>
      </p:sp>
      <p:sp>
        <p:nvSpPr>
          <p:cNvPr id="3" name="Ondertitel 2"/>
          <p:cNvSpPr>
            <a:spLocks noGrp="1"/>
          </p:cNvSpPr>
          <p:nvPr>
            <p:ph type="subTitle" idx="1"/>
          </p:nvPr>
        </p:nvSpPr>
        <p:spPr>
          <a:xfrm>
            <a:off x="755576" y="3933056"/>
            <a:ext cx="7776864" cy="1752600"/>
          </a:xfrm>
        </p:spPr>
        <p:txBody>
          <a:bodyPr/>
          <a:lstStyle/>
          <a:p>
            <a:pPr algn="l"/>
            <a:r>
              <a:rPr lang="en-US" dirty="0" err="1" smtClean="0"/>
              <a:t>Waarom</a:t>
            </a:r>
            <a:r>
              <a:rPr lang="en-US" dirty="0" smtClean="0"/>
              <a:t> </a:t>
            </a:r>
            <a:r>
              <a:rPr lang="en-US" dirty="0" err="1" smtClean="0"/>
              <a:t>moest</a:t>
            </a:r>
            <a:r>
              <a:rPr lang="en-US" dirty="0" smtClean="0"/>
              <a:t> Lance het </a:t>
            </a:r>
            <a:r>
              <a:rPr lang="en-US" dirty="0" err="1" smtClean="0"/>
              <a:t>hormoon</a:t>
            </a:r>
            <a:r>
              <a:rPr lang="en-US" dirty="0" smtClean="0"/>
              <a:t> EPO </a:t>
            </a:r>
            <a:r>
              <a:rPr lang="en-US" dirty="0" err="1" smtClean="0"/>
              <a:t>inspuiten</a:t>
            </a:r>
            <a:r>
              <a:rPr lang="en-US" dirty="0" smtClean="0"/>
              <a:t> en </a:t>
            </a:r>
            <a:r>
              <a:rPr lang="en-US" dirty="0" err="1" smtClean="0"/>
              <a:t>kon</a:t>
            </a:r>
            <a:r>
              <a:rPr lang="en-US" dirty="0" smtClean="0"/>
              <a:t> </a:t>
            </a:r>
            <a:r>
              <a:rPr lang="en-US" dirty="0" err="1" smtClean="0"/>
              <a:t>hij</a:t>
            </a:r>
            <a:r>
              <a:rPr lang="en-US" dirty="0" smtClean="0"/>
              <a:t> </a:t>
            </a:r>
            <a:r>
              <a:rPr lang="en-US" dirty="0" err="1" smtClean="0"/>
              <a:t>dit</a:t>
            </a:r>
            <a:r>
              <a:rPr lang="en-US" dirty="0" smtClean="0"/>
              <a:t> </a:t>
            </a:r>
            <a:r>
              <a:rPr lang="en-US" dirty="0" err="1" smtClean="0"/>
              <a:t>niet</a:t>
            </a:r>
            <a:r>
              <a:rPr lang="en-US" dirty="0" smtClean="0"/>
              <a:t> in </a:t>
            </a:r>
            <a:r>
              <a:rPr lang="en-US" dirty="0" err="1" smtClean="0"/>
              <a:t>pilvorm</a:t>
            </a:r>
            <a:r>
              <a:rPr lang="en-US" dirty="0" smtClean="0"/>
              <a:t> </a:t>
            </a:r>
            <a:r>
              <a:rPr lang="en-US" dirty="0" err="1" smtClean="0"/>
              <a:t>innemen</a:t>
            </a:r>
            <a:r>
              <a:rPr lang="en-US" dirty="0" smtClean="0"/>
              <a:t>?</a:t>
            </a:r>
            <a:endParaRPr lang="nl-NL" dirty="0"/>
          </a:p>
        </p:txBody>
      </p:sp>
      <p:pic>
        <p:nvPicPr>
          <p:cNvPr id="1026" name="Picture 2" descr="http://static3.demorgen.be/static/photo/2012/1/15/11/20121206115506/media_xl_53809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4" y="0"/>
            <a:ext cx="6461634" cy="3645024"/>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t2.gstatic.com/images?q=tbn:ANd9GcSPu3THMbmDgwvls26plXgePTZdqcnvpVDnCRb8WSS5oVqXni8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7058" y="0"/>
            <a:ext cx="2769086" cy="36450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70978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biologiepagina.nl/2en3/Bloedsomloop/Modules/Mod2%20Bloed/Bloed/atoet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486" y="711758"/>
            <a:ext cx="6220295" cy="452385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hthoek 3"/>
          <p:cNvSpPr/>
          <p:nvPr/>
        </p:nvSpPr>
        <p:spPr>
          <a:xfrm>
            <a:off x="3657579" y="6381328"/>
            <a:ext cx="5454352" cy="646331"/>
          </a:xfrm>
          <a:prstGeom prst="rect">
            <a:avLst/>
          </a:prstGeom>
        </p:spPr>
        <p:txBody>
          <a:bodyPr wrap="square">
            <a:spAutoFit/>
          </a:bodyPr>
          <a:lstStyle/>
          <a:p>
            <a:r>
              <a:rPr lang="nl-NL" dirty="0">
                <a:hlinkClick r:id="rId3"/>
              </a:rPr>
              <a:t>http://</a:t>
            </a:r>
            <a:r>
              <a:rPr lang="nl-NL" dirty="0" smtClean="0">
                <a:hlinkClick r:id="rId3"/>
              </a:rPr>
              <a:t>www.biodesk.nl/bloed/samenstelling_bloed.swf</a:t>
            </a:r>
            <a:endParaRPr lang="nl-NL" dirty="0" smtClean="0"/>
          </a:p>
          <a:p>
            <a:endParaRPr lang="nl-NL" dirty="0"/>
          </a:p>
        </p:txBody>
      </p:sp>
      <p:sp>
        <p:nvSpPr>
          <p:cNvPr id="8" name="Ondertitel 2"/>
          <p:cNvSpPr txBox="1">
            <a:spLocks/>
          </p:cNvSpPr>
          <p:nvPr/>
        </p:nvSpPr>
        <p:spPr>
          <a:xfrm>
            <a:off x="1259632" y="116632"/>
            <a:ext cx="6400800" cy="64807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err="1" smtClean="0">
                <a:solidFill>
                  <a:srgbClr val="C00000"/>
                </a:solidFill>
              </a:rPr>
              <a:t>Bloedonderzoek</a:t>
            </a:r>
            <a:r>
              <a:rPr lang="en-US" dirty="0" smtClean="0">
                <a:solidFill>
                  <a:srgbClr val="C00000"/>
                </a:solidFill>
              </a:rPr>
              <a:t> &amp; </a:t>
            </a:r>
            <a:r>
              <a:rPr lang="en-US" dirty="0" err="1" smtClean="0">
                <a:solidFill>
                  <a:srgbClr val="C00000"/>
                </a:solidFill>
              </a:rPr>
              <a:t>bloedcentrifuge</a:t>
            </a:r>
            <a:endParaRPr lang="nl-NL" dirty="0">
              <a:solidFill>
                <a:srgbClr val="C00000"/>
              </a:solidFill>
            </a:endParaRPr>
          </a:p>
        </p:txBody>
      </p:sp>
      <p:sp>
        <p:nvSpPr>
          <p:cNvPr id="10" name="Ondertitel 2"/>
          <p:cNvSpPr txBox="1">
            <a:spLocks/>
          </p:cNvSpPr>
          <p:nvPr/>
        </p:nvSpPr>
        <p:spPr>
          <a:xfrm>
            <a:off x="140048" y="5233387"/>
            <a:ext cx="8464400" cy="146470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400" dirty="0" smtClean="0"/>
              <a:t>Om </a:t>
            </a:r>
            <a:r>
              <a:rPr lang="en-US" sz="2400" dirty="0" err="1" smtClean="0"/>
              <a:t>afwijkende</a:t>
            </a:r>
            <a:r>
              <a:rPr lang="en-US" sz="2400" dirty="0" smtClean="0"/>
              <a:t> </a:t>
            </a:r>
            <a:r>
              <a:rPr lang="en-US" sz="2400" dirty="0" err="1" smtClean="0"/>
              <a:t>bloedwaardes</a:t>
            </a:r>
            <a:r>
              <a:rPr lang="en-US" sz="2400" dirty="0" smtClean="0"/>
              <a:t> </a:t>
            </a:r>
            <a:r>
              <a:rPr lang="en-US" sz="2400" dirty="0" err="1" smtClean="0"/>
              <a:t>te</a:t>
            </a:r>
            <a:r>
              <a:rPr lang="en-US" sz="2400" dirty="0" smtClean="0"/>
              <a:t> </a:t>
            </a:r>
            <a:r>
              <a:rPr lang="en-US" sz="2400" dirty="0" err="1" smtClean="0"/>
              <a:t>vinden</a:t>
            </a:r>
            <a:r>
              <a:rPr lang="en-US" sz="2400" dirty="0" smtClean="0"/>
              <a:t> </a:t>
            </a:r>
            <a:r>
              <a:rPr lang="en-US" sz="2400" dirty="0" err="1" smtClean="0"/>
              <a:t>wordt</a:t>
            </a:r>
            <a:r>
              <a:rPr lang="en-US" sz="2400" dirty="0" smtClean="0"/>
              <a:t> </a:t>
            </a:r>
            <a:r>
              <a:rPr lang="en-US" sz="2400" dirty="0" err="1" smtClean="0"/>
              <a:t>een</a:t>
            </a:r>
            <a:r>
              <a:rPr lang="en-US" sz="2400" dirty="0" smtClean="0"/>
              <a:t> </a:t>
            </a:r>
            <a:r>
              <a:rPr lang="en-US" sz="2400" dirty="0" err="1" smtClean="0"/>
              <a:t>bloedmonster</a:t>
            </a:r>
            <a:r>
              <a:rPr lang="en-US" sz="2400" dirty="0" smtClean="0"/>
              <a:t> </a:t>
            </a:r>
            <a:r>
              <a:rPr lang="en-US" sz="2400" dirty="0" err="1" smtClean="0"/>
              <a:t>gecentrifugeerd</a:t>
            </a:r>
            <a:r>
              <a:rPr lang="en-US" sz="2400" dirty="0" smtClean="0"/>
              <a:t>. Na centrifuge </a:t>
            </a:r>
            <a:r>
              <a:rPr lang="en-US" sz="2400" dirty="0" err="1" smtClean="0"/>
              <a:t>zijn</a:t>
            </a:r>
            <a:r>
              <a:rPr lang="en-US" sz="2400" dirty="0" smtClean="0"/>
              <a:t> </a:t>
            </a:r>
            <a:r>
              <a:rPr lang="en-US" sz="2400" dirty="0" err="1" smtClean="0"/>
              <a:t>verschillende</a:t>
            </a:r>
            <a:r>
              <a:rPr lang="en-US" sz="2400" dirty="0" smtClean="0"/>
              <a:t> </a:t>
            </a:r>
            <a:r>
              <a:rPr lang="en-US" sz="2400" dirty="0" err="1" smtClean="0"/>
              <a:t>bestandsdelen</a:t>
            </a:r>
            <a:r>
              <a:rPr lang="en-US" sz="2400" dirty="0" smtClean="0"/>
              <a:t> </a:t>
            </a:r>
            <a:r>
              <a:rPr lang="en-US" sz="2400" dirty="0" err="1" smtClean="0"/>
              <a:t>zichtbaar</a:t>
            </a:r>
            <a:r>
              <a:rPr lang="en-US" sz="2400" dirty="0" smtClean="0"/>
              <a:t>. </a:t>
            </a:r>
            <a:r>
              <a:rPr lang="en-US" sz="2400" dirty="0" err="1" smtClean="0"/>
              <a:t>Benoem</a:t>
            </a:r>
            <a:r>
              <a:rPr lang="en-US" sz="2400" dirty="0" smtClean="0"/>
              <a:t> </a:t>
            </a:r>
            <a:r>
              <a:rPr lang="en-US" sz="2400" dirty="0" err="1" smtClean="0"/>
              <a:t>laag</a:t>
            </a:r>
            <a:r>
              <a:rPr lang="en-US" sz="2400" dirty="0" smtClean="0"/>
              <a:t> 1 t/m 6</a:t>
            </a:r>
            <a:endParaRPr lang="nl-NL" sz="2400" dirty="0"/>
          </a:p>
        </p:txBody>
      </p:sp>
    </p:spTree>
    <p:extLst>
      <p:ext uri="{BB962C8B-B14F-4D97-AF65-F5344CB8AC3E}">
        <p14:creationId xmlns:p14="http://schemas.microsoft.com/office/powerpoint/2010/main" val="2819482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File:Bloodplasma-nl.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321918"/>
            <a:ext cx="2648726" cy="353608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el 1"/>
          <p:cNvSpPr>
            <a:spLocks noGrp="1"/>
          </p:cNvSpPr>
          <p:nvPr>
            <p:ph type="ctrTitle"/>
          </p:nvPr>
        </p:nvSpPr>
        <p:spPr>
          <a:xfrm>
            <a:off x="467544" y="188640"/>
            <a:ext cx="7992888" cy="3024336"/>
          </a:xfrm>
        </p:spPr>
        <p:txBody>
          <a:bodyPr>
            <a:normAutofit fontScale="90000"/>
          </a:bodyPr>
          <a:lstStyle/>
          <a:p>
            <a:pPr algn="l"/>
            <a:r>
              <a:rPr lang="nl-NL" sz="1800" dirty="0" smtClean="0">
                <a:solidFill>
                  <a:schemeClr val="bg1">
                    <a:lumMod val="50000"/>
                  </a:schemeClr>
                </a:solidFill>
              </a:rPr>
              <a:t>De </a:t>
            </a:r>
            <a:r>
              <a:rPr lang="nl-NL" sz="1800" dirty="0" err="1" smtClean="0">
                <a:solidFill>
                  <a:schemeClr val="bg1">
                    <a:lumMod val="50000"/>
                  </a:schemeClr>
                </a:solidFill>
              </a:rPr>
              <a:t>hematocrietwaarde</a:t>
            </a:r>
            <a:r>
              <a:rPr lang="nl-NL" sz="1800" dirty="0" smtClean="0">
                <a:solidFill>
                  <a:schemeClr val="bg1">
                    <a:lumMod val="50000"/>
                  </a:schemeClr>
                </a:solidFill>
              </a:rPr>
              <a:t> zegt iets over de verhouding </a:t>
            </a:r>
            <a:br>
              <a:rPr lang="nl-NL" sz="1800" dirty="0" smtClean="0">
                <a:solidFill>
                  <a:schemeClr val="bg1">
                    <a:lumMod val="50000"/>
                  </a:schemeClr>
                </a:solidFill>
              </a:rPr>
            </a:br>
            <a:r>
              <a:rPr lang="nl-NL" sz="1800" dirty="0">
                <a:solidFill>
                  <a:schemeClr val="bg1">
                    <a:lumMod val="50000"/>
                  </a:schemeClr>
                </a:solidFill>
              </a:rPr>
              <a:t/>
            </a:r>
            <a:br>
              <a:rPr lang="nl-NL" sz="1800" dirty="0">
                <a:solidFill>
                  <a:schemeClr val="bg1">
                    <a:lumMod val="50000"/>
                  </a:schemeClr>
                </a:solidFill>
              </a:rPr>
            </a:br>
            <a:r>
              <a:rPr lang="nl-NL" sz="1800" dirty="0" smtClean="0">
                <a:solidFill>
                  <a:srgbClr val="C00000"/>
                </a:solidFill>
              </a:rPr>
              <a:t>rode bloedcellen : bloedplasma. </a:t>
            </a:r>
            <a:r>
              <a:rPr lang="nl-NL" sz="1800" dirty="0" smtClean="0">
                <a:solidFill>
                  <a:schemeClr val="bg1">
                    <a:lumMod val="50000"/>
                  </a:schemeClr>
                </a:solidFill>
              </a:rPr>
              <a:t/>
            </a:r>
            <a:br>
              <a:rPr lang="nl-NL" sz="1800" dirty="0" smtClean="0">
                <a:solidFill>
                  <a:schemeClr val="bg1">
                    <a:lumMod val="50000"/>
                  </a:schemeClr>
                </a:solidFill>
              </a:rPr>
            </a:br>
            <a:r>
              <a:rPr lang="nl-NL" sz="1800" dirty="0">
                <a:solidFill>
                  <a:schemeClr val="bg1">
                    <a:lumMod val="50000"/>
                  </a:schemeClr>
                </a:solidFill>
              </a:rPr>
              <a:t/>
            </a:r>
            <a:br>
              <a:rPr lang="nl-NL" sz="1800" dirty="0">
                <a:solidFill>
                  <a:schemeClr val="bg1">
                    <a:lumMod val="50000"/>
                  </a:schemeClr>
                </a:solidFill>
              </a:rPr>
            </a:br>
            <a:r>
              <a:rPr lang="nl-NL" sz="1800" dirty="0" smtClean="0">
                <a:solidFill>
                  <a:schemeClr val="bg1">
                    <a:lumMod val="50000"/>
                  </a:schemeClr>
                </a:solidFill>
              </a:rPr>
              <a:t>Wanneer deze </a:t>
            </a:r>
            <a:r>
              <a:rPr lang="nl-NL" sz="1800" dirty="0" err="1" smtClean="0">
                <a:solidFill>
                  <a:schemeClr val="bg1">
                    <a:lumMod val="50000"/>
                  </a:schemeClr>
                </a:solidFill>
              </a:rPr>
              <a:t>hematocrietwaarde</a:t>
            </a:r>
            <a:r>
              <a:rPr lang="nl-NL" sz="1800" dirty="0" smtClean="0">
                <a:solidFill>
                  <a:schemeClr val="bg1">
                    <a:lumMod val="50000"/>
                  </a:schemeClr>
                </a:solidFill>
              </a:rPr>
              <a:t> te hoog is, is de kans op ziektes als trombose sterk vergroot.</a:t>
            </a:r>
            <a:br>
              <a:rPr lang="nl-NL" sz="1800" dirty="0" smtClean="0">
                <a:solidFill>
                  <a:schemeClr val="bg1">
                    <a:lumMod val="50000"/>
                  </a:schemeClr>
                </a:solidFill>
              </a:rPr>
            </a:br>
            <a:r>
              <a:rPr lang="nl-NL" sz="1800" dirty="0">
                <a:solidFill>
                  <a:schemeClr val="bg1">
                    <a:lumMod val="50000"/>
                  </a:schemeClr>
                </a:solidFill>
              </a:rPr>
              <a:t/>
            </a:r>
            <a:br>
              <a:rPr lang="nl-NL" sz="1800" dirty="0">
                <a:solidFill>
                  <a:schemeClr val="bg1">
                    <a:lumMod val="50000"/>
                  </a:schemeClr>
                </a:solidFill>
              </a:rPr>
            </a:br>
            <a:r>
              <a:rPr lang="nl-NL" sz="1800" dirty="0" smtClean="0">
                <a:solidFill>
                  <a:schemeClr val="bg1">
                    <a:lumMod val="50000"/>
                  </a:schemeClr>
                </a:solidFill>
              </a:rPr>
              <a:t>1) Door welke oorzaken kan je </a:t>
            </a:r>
            <a:r>
              <a:rPr lang="nl-NL" sz="1800" dirty="0" err="1" smtClean="0">
                <a:solidFill>
                  <a:schemeClr val="bg1">
                    <a:lumMod val="50000"/>
                  </a:schemeClr>
                </a:solidFill>
              </a:rPr>
              <a:t>hematocrietwaarde</a:t>
            </a:r>
            <a:r>
              <a:rPr lang="nl-NL" sz="1800" dirty="0" smtClean="0">
                <a:solidFill>
                  <a:schemeClr val="bg1">
                    <a:lumMod val="50000"/>
                  </a:schemeClr>
                </a:solidFill>
              </a:rPr>
              <a:t> stijgen?</a:t>
            </a:r>
            <a:br>
              <a:rPr lang="nl-NL" sz="1800" dirty="0" smtClean="0">
                <a:solidFill>
                  <a:schemeClr val="bg1">
                    <a:lumMod val="50000"/>
                  </a:schemeClr>
                </a:solidFill>
              </a:rPr>
            </a:br>
            <a:r>
              <a:rPr lang="nl-NL" sz="1800" dirty="0">
                <a:solidFill>
                  <a:schemeClr val="bg1">
                    <a:lumMod val="50000"/>
                  </a:schemeClr>
                </a:solidFill>
              </a:rPr>
              <a:t/>
            </a:r>
            <a:br>
              <a:rPr lang="nl-NL" sz="1800" dirty="0">
                <a:solidFill>
                  <a:schemeClr val="bg1">
                    <a:lumMod val="50000"/>
                  </a:schemeClr>
                </a:solidFill>
              </a:rPr>
            </a:br>
            <a:r>
              <a:rPr lang="nl-NL" sz="1800" dirty="0" smtClean="0">
                <a:solidFill>
                  <a:schemeClr val="bg1">
                    <a:lumMod val="50000"/>
                  </a:schemeClr>
                </a:solidFill>
              </a:rPr>
              <a:t>2) Leg uit wat trombose is en verklaar waarom dit vaker voorkomt bij een te hoog </a:t>
            </a:r>
            <a:r>
              <a:rPr lang="nl-NL" sz="1800" dirty="0" err="1" smtClean="0">
                <a:solidFill>
                  <a:schemeClr val="bg1">
                    <a:lumMod val="50000"/>
                  </a:schemeClr>
                </a:solidFill>
              </a:rPr>
              <a:t>hematocriet</a:t>
            </a:r>
            <a:r>
              <a:rPr lang="nl-NL" sz="1800" dirty="0" smtClean="0">
                <a:solidFill>
                  <a:schemeClr val="bg1">
                    <a:lumMod val="50000"/>
                  </a:schemeClr>
                </a:solidFill>
              </a:rPr>
              <a:t/>
            </a:r>
            <a:br>
              <a:rPr lang="nl-NL" sz="1800" dirty="0" smtClean="0">
                <a:solidFill>
                  <a:schemeClr val="bg1">
                    <a:lumMod val="50000"/>
                  </a:schemeClr>
                </a:solidFill>
              </a:rPr>
            </a:br>
            <a:r>
              <a:rPr lang="nl-NL" sz="1800" dirty="0">
                <a:solidFill>
                  <a:schemeClr val="bg1">
                    <a:lumMod val="50000"/>
                  </a:schemeClr>
                </a:solidFill>
              </a:rPr>
              <a:t/>
            </a:r>
            <a:br>
              <a:rPr lang="nl-NL" sz="1800" dirty="0">
                <a:solidFill>
                  <a:schemeClr val="bg1">
                    <a:lumMod val="50000"/>
                  </a:schemeClr>
                </a:solidFill>
              </a:rPr>
            </a:br>
            <a:r>
              <a:rPr lang="nl-NL" sz="1800" dirty="0" smtClean="0">
                <a:solidFill>
                  <a:schemeClr val="bg1">
                    <a:lumMod val="50000"/>
                  </a:schemeClr>
                </a:solidFill>
              </a:rPr>
              <a:t>3) Een te lage waarde komt voor bij anemie/bloedarmoede. Leg uit hoe dit veroorzaakt kan worden en welke gevolgen dit heeft</a:t>
            </a:r>
            <a:endParaRPr lang="nl-NL" sz="1800" dirty="0">
              <a:solidFill>
                <a:schemeClr val="bg1">
                  <a:lumMod val="50000"/>
                </a:schemeClr>
              </a:solidFill>
            </a:endParaRPr>
          </a:p>
        </p:txBody>
      </p:sp>
      <p:pic>
        <p:nvPicPr>
          <p:cNvPr id="4102" name="Picture 6" descr="http://www.menselijk-lichaam.com/wp-content/uploads/bloedcellentelling-300x19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49080"/>
            <a:ext cx="4104621" cy="27227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25931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203848" y="188640"/>
            <a:ext cx="5760640" cy="1892746"/>
          </a:xfrm>
        </p:spPr>
        <p:txBody>
          <a:bodyPr>
            <a:normAutofit fontScale="70000" lnSpcReduction="20000"/>
          </a:bodyPr>
          <a:lstStyle/>
          <a:p>
            <a:pPr marL="0" indent="0">
              <a:buNone/>
            </a:pPr>
            <a:r>
              <a:rPr lang="nl-NL" dirty="0"/>
              <a:t>Lance Armstrong heeft toegegeven </a:t>
            </a:r>
            <a:r>
              <a:rPr lang="nl-NL" dirty="0" err="1"/>
              <a:t>epo</a:t>
            </a:r>
            <a:r>
              <a:rPr lang="nl-NL" dirty="0"/>
              <a:t> en bloeddoping te hebben gebruikt tijdens zijn wielercarrière. Bij alle zeven Tourzeges greep hij naar verboden middelen. Dat zei hij vannacht in een interview met Oprah Winfrey.</a:t>
            </a:r>
          </a:p>
          <a:p>
            <a:endParaRPr lang="nl-NL" dirty="0"/>
          </a:p>
        </p:txBody>
      </p:sp>
      <p:pic>
        <p:nvPicPr>
          <p:cNvPr id="6150" name="Picture 6" descr="Armstrong bij Oprah. Foto Reu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952328" cy="1964754"/>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Ondertitel 2"/>
          <p:cNvSpPr txBox="1">
            <a:spLocks/>
          </p:cNvSpPr>
          <p:nvPr/>
        </p:nvSpPr>
        <p:spPr>
          <a:xfrm>
            <a:off x="799492" y="3068960"/>
            <a:ext cx="64008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err="1" smtClean="0">
                <a:solidFill>
                  <a:schemeClr val="bg1">
                    <a:lumMod val="50000"/>
                  </a:schemeClr>
                </a:solidFill>
              </a:rPr>
              <a:t>Wat</a:t>
            </a:r>
            <a:r>
              <a:rPr lang="en-US" dirty="0" smtClean="0">
                <a:solidFill>
                  <a:schemeClr val="bg1">
                    <a:lumMod val="50000"/>
                  </a:schemeClr>
                </a:solidFill>
              </a:rPr>
              <a:t> is “</a:t>
            </a:r>
            <a:r>
              <a:rPr lang="en-US" dirty="0" err="1" smtClean="0">
                <a:solidFill>
                  <a:schemeClr val="bg1">
                    <a:lumMod val="50000"/>
                  </a:schemeClr>
                </a:solidFill>
              </a:rPr>
              <a:t>bloeddoping</a:t>
            </a:r>
            <a:r>
              <a:rPr lang="en-US" dirty="0" smtClean="0">
                <a:solidFill>
                  <a:schemeClr val="bg1">
                    <a:lumMod val="50000"/>
                  </a:schemeClr>
                </a:solidFill>
              </a:rPr>
              <a:t>” </a:t>
            </a:r>
            <a:r>
              <a:rPr lang="en-US" dirty="0" err="1" smtClean="0">
                <a:solidFill>
                  <a:schemeClr val="bg1">
                    <a:lumMod val="50000"/>
                  </a:schemeClr>
                </a:solidFill>
              </a:rPr>
              <a:t>precies</a:t>
            </a:r>
            <a:r>
              <a:rPr lang="en-US" dirty="0" smtClean="0">
                <a:solidFill>
                  <a:schemeClr val="bg1">
                    <a:lumMod val="50000"/>
                  </a:schemeClr>
                </a:solidFill>
              </a:rPr>
              <a:t>?</a:t>
            </a:r>
            <a:endParaRPr lang="nl-NL" dirty="0">
              <a:solidFill>
                <a:schemeClr val="bg1">
                  <a:lumMod val="50000"/>
                </a:schemeClr>
              </a:solidFill>
            </a:endParaRPr>
          </a:p>
        </p:txBody>
      </p:sp>
      <p:pic>
        <p:nvPicPr>
          <p:cNvPr id="11" name="Picture 2" descr="File:Blood donation - photo of arm.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4221088"/>
            <a:ext cx="3384376" cy="253828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5665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spitsnieuws.nl/sites/default/files/imagecache/article_image_node_slideshow/ANP-6038069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0"/>
            <a:ext cx="7197971" cy="62982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hthoek 4"/>
          <p:cNvSpPr/>
          <p:nvPr/>
        </p:nvSpPr>
        <p:spPr>
          <a:xfrm>
            <a:off x="899592" y="6381328"/>
            <a:ext cx="7416824" cy="646331"/>
          </a:xfrm>
          <a:prstGeom prst="rect">
            <a:avLst/>
          </a:prstGeom>
        </p:spPr>
        <p:txBody>
          <a:bodyPr wrap="square">
            <a:spAutoFit/>
          </a:bodyPr>
          <a:lstStyle/>
          <a:p>
            <a:r>
              <a:rPr lang="nl-NL" dirty="0">
                <a:hlinkClick r:id="rId3"/>
              </a:rPr>
              <a:t>http://</a:t>
            </a:r>
            <a:r>
              <a:rPr lang="nl-NL" dirty="0" smtClean="0">
                <a:hlinkClick r:id="rId3"/>
              </a:rPr>
              <a:t>nos.nl/video/441389-hamilton-legt-werking-bloeddoping-uit.html</a:t>
            </a:r>
            <a:endParaRPr lang="nl-NL" dirty="0" smtClean="0"/>
          </a:p>
          <a:p>
            <a:endParaRPr lang="nl-NL" dirty="0"/>
          </a:p>
        </p:txBody>
      </p:sp>
    </p:spTree>
    <p:extLst>
      <p:ext uri="{BB962C8B-B14F-4D97-AF65-F5344CB8AC3E}">
        <p14:creationId xmlns:p14="http://schemas.microsoft.com/office/powerpoint/2010/main" val="1325931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images.wisegeek.com/blood-donor-bag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3068960"/>
            <a:ext cx="4669887" cy="366866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el 1"/>
          <p:cNvSpPr>
            <a:spLocks noGrp="1"/>
          </p:cNvSpPr>
          <p:nvPr>
            <p:ph type="title"/>
          </p:nvPr>
        </p:nvSpPr>
        <p:spPr/>
        <p:txBody>
          <a:bodyPr/>
          <a:lstStyle/>
          <a:p>
            <a:r>
              <a:rPr lang="en-US" dirty="0" err="1" smtClean="0"/>
              <a:t>Foute</a:t>
            </a:r>
            <a:r>
              <a:rPr lang="en-US" dirty="0" smtClean="0"/>
              <a:t> </a:t>
            </a:r>
            <a:r>
              <a:rPr lang="en-US" dirty="0" err="1" smtClean="0"/>
              <a:t>bloedtransfusie</a:t>
            </a:r>
            <a:endParaRPr lang="nl-NL" dirty="0"/>
          </a:p>
        </p:txBody>
      </p:sp>
      <p:sp>
        <p:nvSpPr>
          <p:cNvPr id="3" name="Tijdelijke aanduiding voor inhoud 2"/>
          <p:cNvSpPr>
            <a:spLocks noGrp="1"/>
          </p:cNvSpPr>
          <p:nvPr>
            <p:ph idx="1"/>
          </p:nvPr>
        </p:nvSpPr>
        <p:spPr/>
        <p:txBody>
          <a:bodyPr/>
          <a:lstStyle/>
          <a:p>
            <a:pPr marL="0" indent="0">
              <a:buNone/>
            </a:pPr>
            <a:r>
              <a:rPr lang="en-US" sz="2400" dirty="0" smtClean="0">
                <a:solidFill>
                  <a:schemeClr val="bg1">
                    <a:lumMod val="50000"/>
                  </a:schemeClr>
                </a:solidFill>
              </a:rPr>
              <a:t>Lance Armstrong </a:t>
            </a:r>
            <a:r>
              <a:rPr lang="en-US" sz="2400" dirty="0" err="1" smtClean="0">
                <a:solidFill>
                  <a:schemeClr val="bg1">
                    <a:lumMod val="50000"/>
                  </a:schemeClr>
                </a:solidFill>
              </a:rPr>
              <a:t>heeft</a:t>
            </a:r>
            <a:r>
              <a:rPr lang="en-US" sz="2400" dirty="0" smtClean="0">
                <a:solidFill>
                  <a:schemeClr val="bg1">
                    <a:lumMod val="50000"/>
                  </a:schemeClr>
                </a:solidFill>
              </a:rPr>
              <a:t> </a:t>
            </a:r>
            <a:r>
              <a:rPr lang="en-US" sz="2400" dirty="0" err="1" smtClean="0">
                <a:solidFill>
                  <a:schemeClr val="bg1">
                    <a:lumMod val="50000"/>
                  </a:schemeClr>
                </a:solidFill>
              </a:rPr>
              <a:t>bloedgroep</a:t>
            </a:r>
            <a:r>
              <a:rPr lang="en-US" sz="2400" dirty="0" smtClean="0">
                <a:solidFill>
                  <a:schemeClr val="bg1">
                    <a:lumMod val="50000"/>
                  </a:schemeClr>
                </a:solidFill>
              </a:rPr>
              <a:t> A. Door </a:t>
            </a:r>
            <a:r>
              <a:rPr lang="en-US" sz="2400" dirty="0" err="1" smtClean="0">
                <a:solidFill>
                  <a:schemeClr val="bg1">
                    <a:lumMod val="50000"/>
                  </a:schemeClr>
                </a:solidFill>
              </a:rPr>
              <a:t>een</a:t>
            </a:r>
            <a:r>
              <a:rPr lang="en-US" sz="2400" dirty="0" smtClean="0">
                <a:solidFill>
                  <a:schemeClr val="bg1">
                    <a:lumMod val="50000"/>
                  </a:schemeClr>
                </a:solidFill>
              </a:rPr>
              <a:t> </a:t>
            </a:r>
            <a:r>
              <a:rPr lang="en-US" sz="2400" dirty="0" err="1" smtClean="0">
                <a:solidFill>
                  <a:schemeClr val="bg1">
                    <a:lumMod val="50000"/>
                  </a:schemeClr>
                </a:solidFill>
              </a:rPr>
              <a:t>foutje</a:t>
            </a:r>
            <a:r>
              <a:rPr lang="en-US" sz="2400" dirty="0" smtClean="0">
                <a:solidFill>
                  <a:schemeClr val="bg1">
                    <a:lumMod val="50000"/>
                  </a:schemeClr>
                </a:solidFill>
              </a:rPr>
              <a:t> </a:t>
            </a:r>
            <a:r>
              <a:rPr lang="en-US" sz="2400" dirty="0" err="1" smtClean="0">
                <a:solidFill>
                  <a:schemeClr val="bg1">
                    <a:lumMod val="50000"/>
                  </a:schemeClr>
                </a:solidFill>
              </a:rPr>
              <a:t>krijgt</a:t>
            </a:r>
            <a:r>
              <a:rPr lang="en-US" sz="2400" dirty="0" smtClean="0">
                <a:solidFill>
                  <a:schemeClr val="bg1">
                    <a:lumMod val="50000"/>
                  </a:schemeClr>
                </a:solidFill>
              </a:rPr>
              <a:t> </a:t>
            </a:r>
            <a:r>
              <a:rPr lang="en-US" sz="2400" dirty="0" err="1" smtClean="0">
                <a:solidFill>
                  <a:schemeClr val="bg1">
                    <a:lumMod val="50000"/>
                  </a:schemeClr>
                </a:solidFill>
              </a:rPr>
              <a:t>hij</a:t>
            </a:r>
            <a:r>
              <a:rPr lang="en-US" sz="2400" dirty="0" smtClean="0">
                <a:solidFill>
                  <a:schemeClr val="bg1">
                    <a:lumMod val="50000"/>
                  </a:schemeClr>
                </a:solidFill>
              </a:rPr>
              <a:t> </a:t>
            </a:r>
            <a:r>
              <a:rPr lang="en-US" sz="2400" dirty="0" err="1" smtClean="0">
                <a:solidFill>
                  <a:schemeClr val="bg1">
                    <a:lumMod val="50000"/>
                  </a:schemeClr>
                </a:solidFill>
              </a:rPr>
              <a:t>een</a:t>
            </a:r>
            <a:r>
              <a:rPr lang="en-US" sz="2400" dirty="0" smtClean="0">
                <a:solidFill>
                  <a:schemeClr val="bg1">
                    <a:lumMod val="50000"/>
                  </a:schemeClr>
                </a:solidFill>
              </a:rPr>
              <a:t> </a:t>
            </a:r>
            <a:r>
              <a:rPr lang="en-US" sz="2400" dirty="0" err="1" smtClean="0">
                <a:solidFill>
                  <a:schemeClr val="bg1">
                    <a:lumMod val="50000"/>
                  </a:schemeClr>
                </a:solidFill>
              </a:rPr>
              <a:t>verkeerde</a:t>
            </a:r>
            <a:r>
              <a:rPr lang="en-US" sz="2400" dirty="0" smtClean="0">
                <a:solidFill>
                  <a:schemeClr val="bg1">
                    <a:lumMod val="50000"/>
                  </a:schemeClr>
                </a:solidFill>
              </a:rPr>
              <a:t> </a:t>
            </a:r>
            <a:r>
              <a:rPr lang="en-US" sz="2400" dirty="0" err="1" smtClean="0">
                <a:solidFill>
                  <a:schemeClr val="bg1">
                    <a:lumMod val="50000"/>
                  </a:schemeClr>
                </a:solidFill>
              </a:rPr>
              <a:t>transfusie</a:t>
            </a:r>
            <a:r>
              <a:rPr lang="en-US" sz="2400" dirty="0" smtClean="0">
                <a:solidFill>
                  <a:schemeClr val="bg1">
                    <a:lumMod val="50000"/>
                  </a:schemeClr>
                </a:solidFill>
              </a:rPr>
              <a:t> met </a:t>
            </a:r>
            <a:r>
              <a:rPr lang="en-US" sz="2400" dirty="0" err="1" smtClean="0">
                <a:solidFill>
                  <a:schemeClr val="bg1">
                    <a:lumMod val="50000"/>
                  </a:schemeClr>
                </a:solidFill>
              </a:rPr>
              <a:t>bloed</a:t>
            </a:r>
            <a:r>
              <a:rPr lang="en-US" sz="2400" dirty="0" smtClean="0">
                <a:solidFill>
                  <a:schemeClr val="bg1">
                    <a:lumMod val="50000"/>
                  </a:schemeClr>
                </a:solidFill>
              </a:rPr>
              <a:t> van </a:t>
            </a:r>
            <a:r>
              <a:rPr lang="en-US" sz="2400" dirty="0" err="1" smtClean="0">
                <a:solidFill>
                  <a:schemeClr val="bg1">
                    <a:lumMod val="50000"/>
                  </a:schemeClr>
                </a:solidFill>
              </a:rPr>
              <a:t>een</a:t>
            </a:r>
            <a:r>
              <a:rPr lang="en-US" sz="2400" dirty="0" smtClean="0">
                <a:solidFill>
                  <a:schemeClr val="bg1">
                    <a:lumMod val="50000"/>
                  </a:schemeClr>
                </a:solidFill>
              </a:rPr>
              <a:t> </a:t>
            </a:r>
            <a:r>
              <a:rPr lang="en-US" sz="2400" dirty="0" err="1" smtClean="0">
                <a:solidFill>
                  <a:schemeClr val="bg1">
                    <a:lumMod val="50000"/>
                  </a:schemeClr>
                </a:solidFill>
              </a:rPr>
              <a:t>andere</a:t>
            </a:r>
            <a:r>
              <a:rPr lang="en-US" sz="2400" dirty="0" smtClean="0">
                <a:solidFill>
                  <a:schemeClr val="bg1">
                    <a:lumMod val="50000"/>
                  </a:schemeClr>
                </a:solidFill>
              </a:rPr>
              <a:t> </a:t>
            </a:r>
            <a:r>
              <a:rPr lang="en-US" sz="2400" dirty="0" err="1" smtClean="0">
                <a:solidFill>
                  <a:schemeClr val="bg1">
                    <a:lumMod val="50000"/>
                  </a:schemeClr>
                </a:solidFill>
              </a:rPr>
              <a:t>renner</a:t>
            </a:r>
            <a:r>
              <a:rPr lang="en-US" sz="2400" dirty="0" smtClean="0">
                <a:solidFill>
                  <a:schemeClr val="bg1">
                    <a:lumMod val="50000"/>
                  </a:schemeClr>
                </a:solidFill>
              </a:rPr>
              <a:t> met </a:t>
            </a:r>
            <a:r>
              <a:rPr lang="en-US" sz="2400" dirty="0" err="1" smtClean="0">
                <a:solidFill>
                  <a:schemeClr val="bg1">
                    <a:lumMod val="50000"/>
                  </a:schemeClr>
                </a:solidFill>
              </a:rPr>
              <a:t>bloedgroep</a:t>
            </a:r>
            <a:r>
              <a:rPr lang="en-US" sz="2400" dirty="0" smtClean="0">
                <a:solidFill>
                  <a:schemeClr val="bg1">
                    <a:lumMod val="50000"/>
                  </a:schemeClr>
                </a:solidFill>
              </a:rPr>
              <a:t> B. </a:t>
            </a:r>
            <a:r>
              <a:rPr lang="en-US" sz="2400" dirty="0" err="1" smtClean="0">
                <a:solidFill>
                  <a:schemeClr val="bg1">
                    <a:lumMod val="50000"/>
                  </a:schemeClr>
                </a:solidFill>
              </a:rPr>
              <a:t>Wat</a:t>
            </a:r>
            <a:r>
              <a:rPr lang="en-US" sz="2400" dirty="0" smtClean="0">
                <a:solidFill>
                  <a:schemeClr val="bg1">
                    <a:lumMod val="50000"/>
                  </a:schemeClr>
                </a:solidFill>
              </a:rPr>
              <a:t> </a:t>
            </a:r>
            <a:r>
              <a:rPr lang="en-US" sz="2400" dirty="0" err="1" smtClean="0">
                <a:solidFill>
                  <a:schemeClr val="bg1">
                    <a:lumMod val="50000"/>
                  </a:schemeClr>
                </a:solidFill>
              </a:rPr>
              <a:t>gebeurt</a:t>
            </a:r>
            <a:r>
              <a:rPr lang="en-US" sz="2400" dirty="0" smtClean="0">
                <a:solidFill>
                  <a:schemeClr val="bg1">
                    <a:lumMod val="50000"/>
                  </a:schemeClr>
                </a:solidFill>
              </a:rPr>
              <a:t> </a:t>
            </a:r>
            <a:r>
              <a:rPr lang="en-US" sz="2400" dirty="0" err="1" smtClean="0">
                <a:solidFill>
                  <a:schemeClr val="bg1">
                    <a:lumMod val="50000"/>
                  </a:schemeClr>
                </a:solidFill>
              </a:rPr>
              <a:t>er</a:t>
            </a:r>
            <a:r>
              <a:rPr lang="en-US" sz="2400" dirty="0" smtClean="0">
                <a:solidFill>
                  <a:schemeClr val="bg1">
                    <a:lumMod val="50000"/>
                  </a:schemeClr>
                </a:solidFill>
              </a:rPr>
              <a:t>?</a:t>
            </a:r>
          </a:p>
          <a:p>
            <a:pPr marL="0" indent="0">
              <a:buNone/>
            </a:pPr>
            <a:r>
              <a:rPr lang="en-US" sz="2400" dirty="0" err="1" smtClean="0">
                <a:solidFill>
                  <a:schemeClr val="bg1">
                    <a:lumMod val="50000"/>
                  </a:schemeClr>
                </a:solidFill>
              </a:rPr>
              <a:t>Gebruik</a:t>
            </a:r>
            <a:r>
              <a:rPr lang="en-US" sz="2400" dirty="0" smtClean="0">
                <a:solidFill>
                  <a:schemeClr val="bg1">
                    <a:lumMod val="50000"/>
                  </a:schemeClr>
                </a:solidFill>
              </a:rPr>
              <a:t> de </a:t>
            </a:r>
            <a:r>
              <a:rPr lang="en-US" sz="2400" dirty="0" err="1" smtClean="0">
                <a:solidFill>
                  <a:schemeClr val="bg1">
                    <a:lumMod val="50000"/>
                  </a:schemeClr>
                </a:solidFill>
              </a:rPr>
              <a:t>volgende</a:t>
            </a:r>
            <a:r>
              <a:rPr lang="en-US" sz="2400" dirty="0" smtClean="0">
                <a:solidFill>
                  <a:schemeClr val="bg1">
                    <a:lumMod val="50000"/>
                  </a:schemeClr>
                </a:solidFill>
              </a:rPr>
              <a:t> </a:t>
            </a:r>
            <a:r>
              <a:rPr lang="en-US" sz="2400" dirty="0" err="1" smtClean="0">
                <a:solidFill>
                  <a:schemeClr val="bg1">
                    <a:lumMod val="50000"/>
                  </a:schemeClr>
                </a:solidFill>
              </a:rPr>
              <a:t>termen</a:t>
            </a:r>
            <a:r>
              <a:rPr lang="en-US" sz="2400" dirty="0" smtClean="0">
                <a:solidFill>
                  <a:schemeClr val="bg1">
                    <a:lumMod val="50000"/>
                  </a:schemeClr>
                </a:solidFill>
              </a:rPr>
              <a:t>:</a:t>
            </a:r>
          </a:p>
          <a:p>
            <a:pPr>
              <a:buFontTx/>
              <a:buChar char="-"/>
            </a:pPr>
            <a:r>
              <a:rPr lang="en-US" sz="2400" dirty="0" err="1" smtClean="0">
                <a:solidFill>
                  <a:schemeClr val="bg1">
                    <a:lumMod val="50000"/>
                  </a:schemeClr>
                </a:solidFill>
              </a:rPr>
              <a:t>Antistof</a:t>
            </a:r>
            <a:endParaRPr lang="en-US" sz="2400" dirty="0" smtClean="0">
              <a:solidFill>
                <a:schemeClr val="bg1">
                  <a:lumMod val="50000"/>
                </a:schemeClr>
              </a:solidFill>
            </a:endParaRPr>
          </a:p>
          <a:p>
            <a:pPr>
              <a:buFontTx/>
              <a:buChar char="-"/>
            </a:pPr>
            <a:r>
              <a:rPr lang="en-US" sz="2400" dirty="0" smtClean="0">
                <a:solidFill>
                  <a:schemeClr val="bg1">
                    <a:lumMod val="50000"/>
                  </a:schemeClr>
                </a:solidFill>
              </a:rPr>
              <a:t>Antigen</a:t>
            </a:r>
          </a:p>
          <a:p>
            <a:pPr>
              <a:buFontTx/>
              <a:buChar char="-"/>
            </a:pPr>
            <a:r>
              <a:rPr lang="en-US" sz="2400" dirty="0" err="1" smtClean="0">
                <a:solidFill>
                  <a:schemeClr val="bg1">
                    <a:lumMod val="50000"/>
                  </a:schemeClr>
                </a:solidFill>
              </a:rPr>
              <a:t>Hemolyse</a:t>
            </a:r>
            <a:endParaRPr lang="en-US" sz="2400" dirty="0" smtClean="0">
              <a:solidFill>
                <a:schemeClr val="bg1">
                  <a:lumMod val="50000"/>
                </a:schemeClr>
              </a:solidFill>
            </a:endParaRPr>
          </a:p>
          <a:p>
            <a:pPr>
              <a:buFontTx/>
              <a:buChar char="-"/>
            </a:pPr>
            <a:r>
              <a:rPr lang="en-US" sz="2400" dirty="0" err="1" smtClean="0">
                <a:solidFill>
                  <a:schemeClr val="bg1">
                    <a:lumMod val="50000"/>
                  </a:schemeClr>
                </a:solidFill>
              </a:rPr>
              <a:t>Hemoglobine</a:t>
            </a:r>
            <a:endParaRPr lang="en-US" sz="2400" dirty="0" smtClean="0">
              <a:solidFill>
                <a:schemeClr val="bg1">
                  <a:lumMod val="50000"/>
                </a:schemeClr>
              </a:solidFill>
            </a:endParaRPr>
          </a:p>
          <a:p>
            <a:pPr>
              <a:buFontTx/>
              <a:buChar char="-"/>
            </a:pPr>
            <a:endParaRPr lang="en-US" sz="2400" dirty="0">
              <a:solidFill>
                <a:schemeClr val="bg1">
                  <a:lumMod val="50000"/>
                </a:schemeClr>
              </a:solidFill>
            </a:endParaRPr>
          </a:p>
          <a:p>
            <a:pPr marL="0" indent="0">
              <a:buNone/>
            </a:pPr>
            <a:r>
              <a:rPr lang="en-US" sz="2400" dirty="0" smtClean="0">
                <a:solidFill>
                  <a:schemeClr val="bg1">
                    <a:lumMod val="50000"/>
                  </a:schemeClr>
                </a:solidFill>
              </a:rPr>
              <a:t>Tip: </a:t>
            </a:r>
            <a:r>
              <a:rPr lang="en-US" sz="2400" dirty="0" err="1" smtClean="0">
                <a:solidFill>
                  <a:schemeClr val="bg1">
                    <a:lumMod val="50000"/>
                  </a:schemeClr>
                </a:solidFill>
              </a:rPr>
              <a:t>kijk</a:t>
            </a:r>
            <a:r>
              <a:rPr lang="en-US" sz="2400" dirty="0" smtClean="0">
                <a:solidFill>
                  <a:schemeClr val="bg1">
                    <a:lumMod val="50000"/>
                  </a:schemeClr>
                </a:solidFill>
              </a:rPr>
              <a:t> op </a:t>
            </a:r>
            <a:r>
              <a:rPr lang="en-US" sz="2400" dirty="0" err="1" smtClean="0">
                <a:solidFill>
                  <a:schemeClr val="bg1">
                    <a:lumMod val="50000"/>
                  </a:schemeClr>
                </a:solidFill>
              </a:rPr>
              <a:t>pagina</a:t>
            </a:r>
            <a:r>
              <a:rPr lang="en-US" sz="2400" smtClean="0">
                <a:solidFill>
                  <a:schemeClr val="bg1">
                    <a:lumMod val="50000"/>
                  </a:schemeClr>
                </a:solidFill>
              </a:rPr>
              <a:t> 191</a:t>
            </a:r>
            <a:endParaRPr lang="en-US" sz="2400" dirty="0" smtClean="0">
              <a:solidFill>
                <a:schemeClr val="bg1">
                  <a:lumMod val="50000"/>
                </a:schemeClr>
              </a:solidFill>
            </a:endParaRPr>
          </a:p>
          <a:p>
            <a:pPr marL="0" indent="0">
              <a:buNone/>
            </a:pPr>
            <a:endParaRPr lang="nl-NL" dirty="0"/>
          </a:p>
        </p:txBody>
      </p:sp>
    </p:spTree>
    <p:extLst>
      <p:ext uri="{BB962C8B-B14F-4D97-AF65-F5344CB8AC3E}">
        <p14:creationId xmlns:p14="http://schemas.microsoft.com/office/powerpoint/2010/main" val="1169500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upload.wikimedia.org/wikipedia/commons/thumb/3/32/ABO_blood_type.svg/500px-ABO_blood_typ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122" y="502573"/>
            <a:ext cx="8609652" cy="55446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761963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ff2bc79a42d4e1134194e983bf134319e6f264"/>
</p:tagLst>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274</Words>
  <Application>Microsoft Office PowerPoint</Application>
  <PresentationFormat>Diavoorstelling (4:3)</PresentationFormat>
  <Paragraphs>58</Paragraphs>
  <Slides>15</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15</vt:i4>
      </vt:variant>
    </vt:vector>
  </HeadingPairs>
  <TitlesOfParts>
    <vt:vector size="18" baseType="lpstr">
      <vt:lpstr>Arial</vt:lpstr>
      <vt:lpstr>Calibri</vt:lpstr>
      <vt:lpstr>Kantoorthema</vt:lpstr>
      <vt:lpstr>PowerPoint-presentatie</vt:lpstr>
      <vt:lpstr>PowerPoint-presentatie</vt:lpstr>
      <vt:lpstr>PowerPoint-presentatie</vt:lpstr>
      <vt:lpstr>PowerPoint-presentatie</vt:lpstr>
      <vt:lpstr>De hematocrietwaarde zegt iets over de verhouding   rode bloedcellen : bloedplasma.   Wanneer deze hematocrietwaarde te hoog is, is de kans op ziektes als trombose sterk vergroot.  1) Door welke oorzaken kan je hematocrietwaarde stijgen?  2) Leg uit wat trombose is en verklaar waarom dit vaker voorkomt bij een te hoog hematocriet  3) Een te lage waarde komt voor bij anemie/bloedarmoede. Leg uit hoe dit veroorzaakt kan worden en welke gevolgen dit heeft</vt:lpstr>
      <vt:lpstr>PowerPoint-presentatie</vt:lpstr>
      <vt:lpstr>PowerPoint-presentatie</vt:lpstr>
      <vt:lpstr>Foute bloedtransfusie</vt:lpstr>
      <vt:lpstr>PowerPoint-presentatie</vt:lpstr>
      <vt:lpstr>Natuurlijke manier hematocriet verhogen?</vt:lpstr>
      <vt:lpstr>PowerPoint-presentatie</vt:lpstr>
      <vt:lpstr>PowerPoint-presentatie</vt:lpstr>
      <vt:lpstr>PowerPoint-presentatie</vt:lpstr>
      <vt:lpstr>Kracht &lt;&gt; Uithoudingsvermogen</vt:lpstr>
      <vt:lpstr>Duurtraining</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Jarco</dc:creator>
  <cp:lastModifiedBy>sam ezz</cp:lastModifiedBy>
  <cp:revision>35</cp:revision>
  <dcterms:created xsi:type="dcterms:W3CDTF">2013-01-23T19:24:10Z</dcterms:created>
  <dcterms:modified xsi:type="dcterms:W3CDTF">2015-12-03T22:26:40Z</dcterms:modified>
</cp:coreProperties>
</file>